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8" r:id="rId2"/>
    <p:sldId id="344" r:id="rId3"/>
    <p:sldId id="274" r:id="rId4"/>
    <p:sldId id="271" r:id="rId5"/>
    <p:sldId id="334" r:id="rId6"/>
    <p:sldId id="335" r:id="rId7"/>
    <p:sldId id="336" r:id="rId8"/>
    <p:sldId id="354" r:id="rId9"/>
    <p:sldId id="338" r:id="rId10"/>
    <p:sldId id="339" r:id="rId11"/>
    <p:sldId id="340" r:id="rId12"/>
    <p:sldId id="355" r:id="rId13"/>
    <p:sldId id="342" r:id="rId14"/>
    <p:sldId id="343" r:id="rId15"/>
    <p:sldId id="289" r:id="rId16"/>
    <p:sldId id="275" r:id="rId17"/>
    <p:sldId id="296" r:id="rId18"/>
    <p:sldId id="320" r:id="rId19"/>
    <p:sldId id="345" r:id="rId20"/>
    <p:sldId id="346" r:id="rId21"/>
    <p:sldId id="347" r:id="rId22"/>
    <p:sldId id="348" r:id="rId23"/>
    <p:sldId id="349" r:id="rId24"/>
    <p:sldId id="350" r:id="rId25"/>
    <p:sldId id="321" r:id="rId26"/>
    <p:sldId id="351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16" r:id="rId37"/>
    <p:sldId id="305" r:id="rId38"/>
    <p:sldId id="317" r:id="rId39"/>
    <p:sldId id="298" r:id="rId40"/>
    <p:sldId id="318" r:id="rId41"/>
    <p:sldId id="299" r:id="rId42"/>
    <p:sldId id="319" r:id="rId43"/>
    <p:sldId id="314" r:id="rId44"/>
    <p:sldId id="276" r:id="rId45"/>
    <p:sldId id="315" r:id="rId46"/>
    <p:sldId id="324" r:id="rId47"/>
    <p:sldId id="279" r:id="rId48"/>
    <p:sldId id="356" r:id="rId49"/>
    <p:sldId id="280" r:id="rId50"/>
    <p:sldId id="322" r:id="rId51"/>
    <p:sldId id="353" r:id="rId52"/>
    <p:sldId id="311" r:id="rId53"/>
    <p:sldId id="288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0F2"/>
    <a:srgbClr val="B7D8A0"/>
    <a:srgbClr val="FFCC00"/>
    <a:srgbClr val="FD512F"/>
    <a:srgbClr val="A86ED4"/>
    <a:srgbClr val="CDFBCF"/>
    <a:srgbClr val="E48686"/>
    <a:srgbClr val="EDED13"/>
    <a:srgbClr val="B482DA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943" autoAdjust="0"/>
  </p:normalViewPr>
  <p:slideViewPr>
    <p:cSldViewPr snapToGrid="0">
      <p:cViewPr varScale="1">
        <p:scale>
          <a:sx n="47" d="100"/>
          <a:sy n="47" d="100"/>
        </p:scale>
        <p:origin x="6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inc.co.kr/w/Site/IOT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49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장비 딜레이</a:t>
            </a:r>
            <a:endParaRPr lang="en-US" altLang="ko-KR" dirty="0"/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처음 접해본 분야여서 공부하는 시간이 필요해서 일정이 딜레이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3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30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 마자 중계기와 관리자가 나뉘기 때문에 다음과 같이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3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30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저희는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장고 간에 데이터 전송을 위해 </a:t>
            </a:r>
            <a:r>
              <a:rPr lang="en-US" altLang="ko-KR" dirty="0" err="1"/>
              <a:t>mqtt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Mqtt</a:t>
            </a:r>
            <a:r>
              <a:rPr lang="ko-KR" altLang="en-US" dirty="0"/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M2M, IOT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를 위해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최소한의 전력과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패킷량으로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통신하는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or (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낮은 전력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낮은 대역폭 환경에서도 통신 가능한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 </a:t>
            </a:r>
            <a:r>
              <a:rPr lang="ko-KR" altLang="en-US" dirty="0"/>
              <a:t>표준 기반 메시징 프로토콜입니다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따라서 웹 소켓 통신과 </a:t>
            </a:r>
            <a:r>
              <a:rPr lang="en-US" altLang="ko-KR" dirty="0"/>
              <a:t>TCP/IP </a:t>
            </a:r>
            <a:r>
              <a:rPr lang="ko-KR" altLang="en-US" dirty="0"/>
              <a:t>소켓 통신이 모두 지원되고</a:t>
            </a:r>
            <a:endParaRPr lang="en-US" altLang="ko-KR" dirty="0"/>
          </a:p>
          <a:p>
            <a:r>
              <a:rPr lang="ko-KR" altLang="en-US" dirty="0"/>
              <a:t>구현이 간단하며</a:t>
            </a:r>
            <a:r>
              <a:rPr lang="en-US" altLang="ko-KR" dirty="0"/>
              <a:t>(</a:t>
            </a:r>
            <a:r>
              <a:rPr lang="ko-KR" altLang="en-US" dirty="0"/>
              <a:t>쉬우며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데이터를 효율적으로 전달할 수 있기 때문에 사용하였습니다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또한 </a:t>
            </a:r>
            <a:r>
              <a:rPr lang="en-US" altLang="ko-KR" dirty="0" err="1"/>
              <a:t>Mqtt</a:t>
            </a:r>
            <a:r>
              <a:rPr lang="ko-KR" altLang="en-US" dirty="0"/>
              <a:t>는 다음과 같은 장점들도 가지고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(MQTT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M2M, IOT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를 위한 프로토콜로서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최소한의 전력과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패킷량으로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통신하는 프로토콜입니다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따라서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IOT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와 모바일 어플리케이션 등의 통신에 매우 적합한 프로토콜입니다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MQTT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HTTP, TCP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등의 통신과 같이 클라이언트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-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서버 구조로 이루어지는 것이 아닌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Broker, Publisher, Subscriber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구조로 이루어집니다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MQTT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는 경량의 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Publish/Subscribe(Pub/Sub)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메시징 프로토콜이다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. M2M(machine-to-machine)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와 </a:t>
            </a:r>
            <a:r>
              <a:rPr lang="en-US" altLang="ko-KR" b="0" i="0" u="none" strike="noStrike" dirty="0">
                <a:solidFill>
                  <a:srgbClr val="428BCA"/>
                </a:solidFill>
                <a:effectLst/>
                <a:latin typeface="Open Sans" panose="020B0606030504020204" pitchFamily="34" charset="0"/>
                <a:hlinkClick r:id="rId3"/>
              </a:rPr>
              <a:t>IoT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(Internet of things)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에서의 사용하려고 만들었다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/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IoT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를 위해서 낮은 전력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낮은 대역폭 환경에서도 사용할 수 있도록 설계됐다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82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Mqtt</a:t>
            </a:r>
            <a:r>
              <a:rPr lang="ko-KR" altLang="en-US" dirty="0"/>
              <a:t>는 다음과 같이 동작합니다</a:t>
            </a:r>
            <a:r>
              <a:rPr lang="en-US" altLang="ko-KR" dirty="0"/>
              <a:t>. 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다음은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동작방식에 대해 말씀드리겠습니다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기본적으로 </a:t>
            </a:r>
            <a:r>
              <a:rPr lang="en-US" altLang="ko-KR" dirty="0"/>
              <a:t>publisher</a:t>
            </a:r>
            <a:r>
              <a:rPr lang="ko-KR" altLang="en-US" dirty="0"/>
              <a:t>가 </a:t>
            </a:r>
            <a:r>
              <a:rPr lang="en-US" altLang="ko-KR" dirty="0"/>
              <a:t>topic</a:t>
            </a:r>
            <a:r>
              <a:rPr lang="ko-KR" altLang="en-US" dirty="0"/>
              <a:t>을 발행하고 </a:t>
            </a:r>
            <a:r>
              <a:rPr lang="en-US" altLang="ko-KR" dirty="0"/>
              <a:t>subscriber</a:t>
            </a:r>
            <a:r>
              <a:rPr lang="ko-KR" altLang="en-US" dirty="0"/>
              <a:t>는 </a:t>
            </a:r>
            <a:r>
              <a:rPr lang="en-US" altLang="ko-KR" dirty="0"/>
              <a:t>topic</a:t>
            </a:r>
            <a:r>
              <a:rPr lang="ko-KR" altLang="en-US" dirty="0"/>
              <a:t>을 구독해서 메시지를 전달받습니다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Broker</a:t>
            </a:r>
            <a:r>
              <a:rPr lang="ko-KR" altLang="en-US" dirty="0"/>
              <a:t>는 중재자 역할로 중간에서 </a:t>
            </a:r>
            <a:r>
              <a:rPr lang="en-US" altLang="ko-KR" dirty="0"/>
              <a:t>publisher</a:t>
            </a:r>
            <a:r>
              <a:rPr lang="ko-KR" altLang="en-US" dirty="0"/>
              <a:t>에게 </a:t>
            </a:r>
            <a:r>
              <a:rPr lang="en-US" altLang="ko-KR" dirty="0"/>
              <a:t>topic</a:t>
            </a:r>
            <a:r>
              <a:rPr lang="ko-KR" altLang="en-US" dirty="0"/>
              <a:t>과 메시지를 받아서 같은 </a:t>
            </a:r>
            <a:r>
              <a:rPr lang="en-US" altLang="ko-KR" dirty="0"/>
              <a:t>topic</a:t>
            </a:r>
            <a:r>
              <a:rPr lang="ko-KR" altLang="en-US" dirty="0"/>
              <a:t>을 구독한 </a:t>
            </a:r>
            <a:r>
              <a:rPr lang="en-US" altLang="ko-KR" dirty="0"/>
              <a:t>subscriber</a:t>
            </a:r>
            <a:r>
              <a:rPr lang="ko-KR" altLang="en-US" dirty="0"/>
              <a:t>에게</a:t>
            </a:r>
            <a:r>
              <a:rPr lang="en-US" altLang="ko-KR" dirty="0"/>
              <a:t> </a:t>
            </a:r>
            <a:r>
              <a:rPr lang="ko-KR" altLang="en-US" dirty="0"/>
              <a:t>전달하는 역할을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Topic</a:t>
            </a:r>
            <a:r>
              <a:rPr lang="ko-KR" altLang="en-US" dirty="0"/>
              <a:t>은 왼쪽 그림과 같이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슬래시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(/)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를 이용해서 계층적으로 구성 가능하고</a:t>
            </a:r>
            <a:endParaRPr lang="en-US" altLang="ko-KR" b="0" i="0" dirty="0">
              <a:solidFill>
                <a:srgbClr val="051922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5. Broker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에서는 오른쪽 그림과 같이 여러 클라이언트의 발행과 구독이 가능하기 때문에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단일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Topic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에 여러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Subscriber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가 구독할 수 있기 때문에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 </a:t>
            </a: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6. 1:N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통신 구축이 용이합니다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웹 소켓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vs TCP/IP </a:t>
            </a:r>
            <a:r>
              <a:rPr lang="ko-KR" altLang="en-US" b="1" dirty="0">
                <a:latin typeface="Haettenschweiler" panose="020B0706040902060204" pitchFamily="34" charset="0"/>
              </a:rPr>
              <a:t>소켓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Haettenschweiler" panose="020B0706040902060204" pitchFamily="34" charset="0"/>
              </a:rPr>
              <a:t>웹소켓은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통신의 양방향 통신을 위해 등장한 것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존재 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(HTTP</a:t>
            </a:r>
            <a:r>
              <a:rPr lang="ko-KR" altLang="en-US" b="1" dirty="0">
                <a:latin typeface="Haettenschweiler" panose="020B070604090206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Haettenschweiler" panose="020B0706040902060204" pitchFamily="34" charset="0"/>
              </a:rPr>
              <a:t>계층 규약이고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계층 규약으로 서로 다른 계층이다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양방향 통신은 가능하지만 브라우저 위에서 이루어진다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따라서 </a:t>
            </a:r>
            <a:r>
              <a:rPr lang="ko-KR" altLang="en-US" b="1" dirty="0" err="1">
                <a:latin typeface="Haettenschweiler" panose="020B0706040902060204" pitchFamily="34" charset="0"/>
              </a:rPr>
              <a:t>라즈베리파이에서는</a:t>
            </a:r>
            <a:r>
              <a:rPr lang="ko-KR" altLang="en-US" b="1" dirty="0">
                <a:latin typeface="Haettenschweiler" panose="020B0706040902060204" pitchFamily="34" charset="0"/>
              </a:rPr>
              <a:t> 브라우저를 사용하지 않으므로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소켓을 사용해야한다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장고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view.py</a:t>
            </a:r>
            <a:r>
              <a:rPr lang="ko-KR" altLang="en-US" b="1" dirty="0">
                <a:latin typeface="Haettenschweiler" panose="020B0706040902060204" pitchFamily="34" charset="0"/>
              </a:rPr>
              <a:t>에서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 연결부분을 구현하였다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소켓이란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프로그램이 네트워크에서 데이터를 통신할 수 있도록 연결해주는 </a:t>
            </a:r>
            <a:r>
              <a:rPr lang="ko-KR" altLang="en-US" b="1" dirty="0" err="1">
                <a:latin typeface="Haettenschweiler" panose="020B0706040902060204" pitchFamily="34" charset="0"/>
              </a:rPr>
              <a:t>연결부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서버 간 양방향 통신이 필요한 프로그램에 사용됨</a:t>
            </a:r>
            <a:r>
              <a:rPr lang="en-US" altLang="ko-KR" b="1" dirty="0">
                <a:latin typeface="Haettenschweiler" panose="020B0706040902060204" pitchFamily="34" charset="0"/>
              </a:rPr>
              <a:t>.)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E3D59"/>
                </a:solidFill>
                <a:effectLst/>
                <a:latin typeface="nanumgothic-regular"/>
              </a:rPr>
              <a:t>대표적인 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Broker</a:t>
            </a:r>
            <a:r>
              <a:rPr lang="ko-KR" altLang="en-US" b="0" i="0" dirty="0">
                <a:solidFill>
                  <a:srgbClr val="2E3D59"/>
                </a:solidFill>
                <a:effectLst/>
                <a:latin typeface="nanumgothic-regular"/>
              </a:rPr>
              <a:t>로 </a:t>
            </a:r>
            <a:r>
              <a:rPr lang="en-US" altLang="ko-KR" b="0" i="0" dirty="0" err="1">
                <a:solidFill>
                  <a:srgbClr val="2E3D59"/>
                </a:solidFill>
                <a:effectLst/>
                <a:latin typeface="nanumgothic-regular"/>
              </a:rPr>
              <a:t>mosquitto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, </a:t>
            </a:r>
            <a:r>
              <a:rPr lang="en-US" altLang="ko-KR" b="0" i="0" dirty="0" err="1">
                <a:solidFill>
                  <a:srgbClr val="2E3D59"/>
                </a:solidFill>
                <a:effectLst/>
                <a:latin typeface="nanumgothic-regular"/>
              </a:rPr>
              <a:t>HiveMQ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, Rabbit MQ, IBM MQ, (</a:t>
            </a:r>
            <a:r>
              <a:rPr lang="en-US" altLang="ko-KR" b="0" i="0" dirty="0" err="1">
                <a:solidFill>
                  <a:srgbClr val="2E3D59"/>
                </a:solidFill>
                <a:effectLst/>
                <a:latin typeface="nanumgothic-regular"/>
              </a:rPr>
              <a:t>Vertx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, </a:t>
            </a:r>
            <a:r>
              <a:rPr lang="en-US" altLang="ko-KR" b="0" i="0" dirty="0" err="1">
                <a:solidFill>
                  <a:srgbClr val="2E3D59"/>
                </a:solidFill>
                <a:effectLst/>
                <a:latin typeface="nanumgothic-regular"/>
              </a:rPr>
              <a:t>mosca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, ActiveMQ) </a:t>
            </a:r>
            <a:r>
              <a:rPr lang="ko-KR" altLang="en-US" b="0" i="0" dirty="0">
                <a:solidFill>
                  <a:srgbClr val="2E3D59"/>
                </a:solidFill>
                <a:effectLst/>
                <a:latin typeface="nanumgothic-regular"/>
              </a:rPr>
              <a:t>등이</a:t>
            </a:r>
            <a:r>
              <a:rPr lang="ko-KR" altLang="en-US" dirty="0"/>
              <a:t> 있으며 </a:t>
            </a:r>
            <a:endParaRPr lang="en-US" altLang="ko-KR" dirty="0"/>
          </a:p>
          <a:p>
            <a:r>
              <a:rPr lang="ko-KR" altLang="en-US" dirty="0"/>
              <a:t>그 중에서도 저희는 무료로 사용가능한</a:t>
            </a:r>
            <a:r>
              <a:rPr lang="en-US" altLang="ko-KR" dirty="0"/>
              <a:t>(</a:t>
            </a:r>
            <a:r>
              <a:rPr lang="ko-KR" altLang="en-US" dirty="0"/>
              <a:t>제공되는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mosquitto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웹 소켓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vs TCP/IP </a:t>
            </a:r>
            <a:r>
              <a:rPr lang="ko-KR" altLang="en-US" b="1" dirty="0">
                <a:latin typeface="Haettenschweiler" panose="020B0706040902060204" pitchFamily="34" charset="0"/>
              </a:rPr>
              <a:t>소켓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Haettenschweiler" panose="020B0706040902060204" pitchFamily="34" charset="0"/>
              </a:rPr>
              <a:t>웹소켓은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통신의 양방향 통신을 위해 등장한 것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존재 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(HTTP</a:t>
            </a:r>
            <a:r>
              <a:rPr lang="ko-KR" altLang="en-US" b="1" dirty="0">
                <a:latin typeface="Haettenschweiler" panose="020B070604090206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Haettenschweiler" panose="020B0706040902060204" pitchFamily="34" charset="0"/>
              </a:rPr>
              <a:t>계층 규약이고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계층 규약으로 서로 다른 계층이다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양방향 통신은 가능하지만 브라우저 위에서 이루어진다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따라서 </a:t>
            </a:r>
            <a:r>
              <a:rPr lang="ko-KR" altLang="en-US" b="1" dirty="0" err="1">
                <a:latin typeface="Haettenschweiler" panose="020B0706040902060204" pitchFamily="34" charset="0"/>
              </a:rPr>
              <a:t>라즈베리파이에서는</a:t>
            </a:r>
            <a:r>
              <a:rPr lang="ko-KR" altLang="en-US" b="1" dirty="0">
                <a:latin typeface="Haettenschweiler" panose="020B0706040902060204" pitchFamily="34" charset="0"/>
              </a:rPr>
              <a:t> 브라우저를 사용하지 않으므로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소켓을 사용해야한다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장고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view.py</a:t>
            </a:r>
            <a:r>
              <a:rPr lang="ko-KR" altLang="en-US" b="1" dirty="0">
                <a:latin typeface="Haettenschweiler" panose="020B0706040902060204" pitchFamily="34" charset="0"/>
              </a:rPr>
              <a:t>에서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 연결부분을 구현하였다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소켓이란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프로그램이 네트워크에서 데이터를 통신할 수 있도록 연결해주는 </a:t>
            </a:r>
            <a:r>
              <a:rPr lang="ko-KR" altLang="en-US" b="1" dirty="0" err="1">
                <a:latin typeface="Haettenschweiler" panose="020B0706040902060204" pitchFamily="34" charset="0"/>
              </a:rPr>
              <a:t>연결부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서버 간 양방향 통신이 필요한 프로그램에 사용됨</a:t>
            </a:r>
            <a:r>
              <a:rPr lang="en-US" altLang="ko-KR" b="1" dirty="0">
                <a:latin typeface="Haettenschweiler" panose="020B0706040902060204" pitchFamily="34" charset="0"/>
              </a:rPr>
              <a:t>.)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85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en-US" altLang="ko-KR" dirty="0" err="1"/>
              <a:t>Mqtt</a:t>
            </a:r>
            <a:r>
              <a:rPr lang="ko-KR" altLang="en-US" dirty="0"/>
              <a:t>를 사용하여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구현한 코드 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먼저 디스플레이 패널에서 보행자 신호등이 </a:t>
            </a:r>
            <a:r>
              <a:rPr lang="en-US" altLang="ko-KR" dirty="0"/>
              <a:t>(</a:t>
            </a:r>
            <a:r>
              <a:rPr lang="ko-KR" altLang="en-US" dirty="0"/>
              <a:t>정해진 규칙에 따라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ko-KR" altLang="en-US" dirty="0"/>
              <a:t>돌아가도록 하는 </a:t>
            </a:r>
            <a:r>
              <a:rPr lang="en-US" altLang="ko-KR" dirty="0" err="1"/>
              <a:t>bohang</a:t>
            </a:r>
            <a:r>
              <a:rPr lang="en-US" altLang="ko-KR" dirty="0"/>
              <a:t> </a:t>
            </a:r>
            <a:r>
              <a:rPr lang="ko-KR" altLang="en-US" dirty="0"/>
              <a:t>이라는 클래스를 만들었으며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이 코드에서는 </a:t>
            </a:r>
            <a:r>
              <a:rPr lang="en-US" altLang="ko-KR" dirty="0" err="1"/>
              <a:t>rgbmatrix</a:t>
            </a:r>
            <a:r>
              <a:rPr lang="en-US" altLang="ko-KR" dirty="0"/>
              <a:t> </a:t>
            </a:r>
            <a:r>
              <a:rPr lang="ko-KR" altLang="en-US" dirty="0"/>
              <a:t>라이브러리를 이용하여 디스플레이 패널에 나타날 여러가지 옵션들을 미리 설정해줍니다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그런 다음 </a:t>
            </a:r>
            <a:r>
              <a:rPr lang="en-US" altLang="ko-KR" dirty="0"/>
              <a:t>Odd </a:t>
            </a:r>
            <a:r>
              <a:rPr lang="ko-KR" altLang="en-US" dirty="0"/>
              <a:t>함수를 실행하면 미리 저장해둔 이미지를 디스플레이 패널에 </a:t>
            </a:r>
            <a:r>
              <a:rPr lang="en-US" altLang="ko-KR" dirty="0"/>
              <a:t>1</a:t>
            </a:r>
            <a:r>
              <a:rPr lang="ko-KR" altLang="en-US" dirty="0"/>
              <a:t>초 간격으로 띄우게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이때 클래스 변수인 </a:t>
            </a:r>
            <a:r>
              <a:rPr lang="en-US" altLang="ko-KR" dirty="0"/>
              <a:t>color</a:t>
            </a:r>
            <a:r>
              <a:rPr lang="ko-KR" altLang="en-US" dirty="0"/>
              <a:t>와 </a:t>
            </a:r>
            <a:r>
              <a:rPr lang="en-US" altLang="ko-KR" dirty="0"/>
              <a:t>sec</a:t>
            </a:r>
            <a:r>
              <a:rPr lang="ko-KR" altLang="en-US" dirty="0"/>
              <a:t>에 따라 원하는 신호 이미지부터 출력이 가능하게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19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다음은 </a:t>
            </a:r>
            <a:r>
              <a:rPr lang="en-US" altLang="ko-KR" dirty="0"/>
              <a:t>(python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mqtt</a:t>
            </a:r>
            <a:r>
              <a:rPr lang="ko-KR" altLang="en-US" dirty="0"/>
              <a:t>를 지원하는 </a:t>
            </a:r>
            <a:r>
              <a:rPr lang="en-US" altLang="ko-KR" dirty="0" err="1"/>
              <a:t>paho</a:t>
            </a:r>
            <a:r>
              <a:rPr lang="en-US" altLang="ko-KR" dirty="0"/>
              <a:t> </a:t>
            </a:r>
            <a:r>
              <a:rPr lang="ko-KR" altLang="en-US" dirty="0"/>
              <a:t>라이브러리를 이용하여 만든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MqttWorker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dirty="0"/>
              <a:t>클래스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먼저 기본적으로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객체 생성과 </a:t>
            </a:r>
            <a:r>
              <a:rPr lang="en-US" altLang="ko-KR" dirty="0"/>
              <a:t>2</a:t>
            </a:r>
            <a:r>
              <a:rPr lang="ko-KR" altLang="en-US" dirty="0"/>
              <a:t>가지 상황에 따른 콜백함수를 등록해주고 바로 전에 만든 보행 객체도 생성해줍니다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Broker</a:t>
            </a:r>
            <a:r>
              <a:rPr lang="ko-KR" altLang="en-US" dirty="0"/>
              <a:t>에 접속이 성공하면 </a:t>
            </a:r>
            <a:r>
              <a:rPr lang="en-US" altLang="ko-KR" dirty="0" err="1"/>
              <a:t>subcribe</a:t>
            </a:r>
            <a:r>
              <a:rPr lang="en-US" altLang="ko-KR" dirty="0"/>
              <a:t> </a:t>
            </a:r>
            <a:r>
              <a:rPr lang="ko-KR" altLang="en-US" dirty="0"/>
              <a:t>메소드를 통해 설정한 토픽 이름으로 구독이 신청됩니다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해당 토픽으로 웹에서 메시지를 받으면</a:t>
            </a:r>
            <a:r>
              <a:rPr lang="en-US" altLang="ko-KR" dirty="0"/>
              <a:t> </a:t>
            </a:r>
            <a:r>
              <a:rPr lang="ko-KR" altLang="en-US" dirty="0"/>
              <a:t>콜백함수를 통해 메시지에 따라 보행 신호를 변경할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5. </a:t>
            </a:r>
            <a:r>
              <a:rPr lang="ko-KR" altLang="en-US" dirty="0"/>
              <a:t>마지막으로 </a:t>
            </a:r>
            <a:r>
              <a:rPr lang="en-US" altLang="ko-KR" dirty="0"/>
              <a:t>Broker </a:t>
            </a:r>
            <a:r>
              <a:rPr lang="ko-KR" altLang="en-US" dirty="0" err="1"/>
              <a:t>접속시</a:t>
            </a:r>
            <a:r>
              <a:rPr lang="ko-KR" altLang="en-US" dirty="0"/>
              <a:t> 해당 </a:t>
            </a:r>
            <a:r>
              <a:rPr lang="en-US" altLang="ko-KR" dirty="0"/>
              <a:t>broker</a:t>
            </a:r>
            <a:r>
              <a:rPr lang="ko-KR" altLang="en-US" dirty="0"/>
              <a:t>가 존재하는 서버 </a:t>
            </a:r>
            <a:r>
              <a:rPr lang="en-US" altLang="ko-KR" dirty="0" err="1"/>
              <a:t>ip</a:t>
            </a:r>
            <a:r>
              <a:rPr lang="ko-KR" altLang="en-US" dirty="0"/>
              <a:t>와 </a:t>
            </a:r>
            <a:r>
              <a:rPr lang="en-US" altLang="ko-KR" dirty="0"/>
              <a:t>port </a:t>
            </a:r>
            <a:r>
              <a:rPr lang="ko-KR" altLang="en-US" dirty="0"/>
              <a:t>그리고 접속 대기 시간을 설정해주어야 하며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구독 </a:t>
            </a:r>
            <a:r>
              <a:rPr lang="ko-KR" altLang="en-US" dirty="0" err="1"/>
              <a:t>신청시</a:t>
            </a:r>
            <a:r>
              <a:rPr lang="ko-KR" altLang="en-US" dirty="0"/>
              <a:t> 무한으로 대기하면서 메시지를 기다려야함으로 쓰레드를 이용하였습니다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82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다음은 웹에서 구현되는 코드 부분 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장고 페이지에서는 자바스크립트 함수로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통신을 구현하였습니다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3. Push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sendmsg</a:t>
            </a:r>
            <a:r>
              <a:rPr lang="en-US" altLang="ko-KR" dirty="0"/>
              <a:t>() </a:t>
            </a:r>
            <a:r>
              <a:rPr lang="ko-KR" altLang="en-US" dirty="0"/>
              <a:t>함수가 실행되고 </a:t>
            </a:r>
            <a:r>
              <a:rPr lang="en-US" altLang="ko-KR" dirty="0"/>
              <a:t>select</a:t>
            </a:r>
            <a:r>
              <a:rPr lang="ko-KR" altLang="en-US" dirty="0"/>
              <a:t> 태그에 부여한 각각의 </a:t>
            </a:r>
            <a:r>
              <a:rPr lang="en-US" altLang="ko-KR" dirty="0"/>
              <a:t>id </a:t>
            </a:r>
            <a:r>
              <a:rPr lang="ko-KR" altLang="en-US" dirty="0"/>
              <a:t>값을 이용하여 </a:t>
            </a:r>
            <a:endParaRPr lang="en-US" altLang="ko-KR" dirty="0"/>
          </a:p>
          <a:p>
            <a:r>
              <a:rPr lang="ko-KR" altLang="en-US" dirty="0"/>
              <a:t>선택된 </a:t>
            </a:r>
            <a:r>
              <a:rPr lang="en-US" altLang="ko-KR" dirty="0"/>
              <a:t>option</a:t>
            </a:r>
            <a:r>
              <a:rPr lang="ko-KR" altLang="en-US" dirty="0"/>
              <a:t>의 </a:t>
            </a:r>
            <a:r>
              <a:rPr lang="en-US" altLang="ko-KR" dirty="0"/>
              <a:t>value </a:t>
            </a:r>
            <a:r>
              <a:rPr lang="ko-KR" altLang="en-US" dirty="0"/>
              <a:t>값을 가져올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44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16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Python</a:t>
            </a:r>
            <a:r>
              <a:rPr lang="ko-KR" altLang="en-US" dirty="0"/>
              <a:t>으로 구현한 코드와 비슷하게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설정된 </a:t>
            </a:r>
            <a:r>
              <a:rPr lang="en-US" altLang="ko-KR" dirty="0"/>
              <a:t>Ip</a:t>
            </a:r>
            <a:r>
              <a:rPr lang="ko-KR" altLang="en-US" dirty="0"/>
              <a:t>와 </a:t>
            </a:r>
            <a:r>
              <a:rPr lang="en-US" altLang="ko-KR" dirty="0"/>
              <a:t>port</a:t>
            </a:r>
            <a:r>
              <a:rPr lang="ko-KR" altLang="en-US" dirty="0"/>
              <a:t>로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객체를 생성하고 </a:t>
            </a:r>
            <a:r>
              <a:rPr lang="en-US" altLang="ko-KR" dirty="0"/>
              <a:t>connect</a:t>
            </a:r>
            <a:r>
              <a:rPr lang="ko-KR" altLang="en-US" dirty="0"/>
              <a:t>를 이용해 </a:t>
            </a:r>
            <a:r>
              <a:rPr lang="en-US" altLang="ko-KR" dirty="0"/>
              <a:t>broker </a:t>
            </a:r>
            <a:r>
              <a:rPr lang="ko-KR" altLang="en-US" dirty="0"/>
              <a:t>접속을 시도합니다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이때 접속 </a:t>
            </a:r>
            <a:r>
              <a:rPr lang="ko-KR" altLang="en-US" dirty="0" err="1"/>
              <a:t>성공시</a:t>
            </a:r>
            <a:r>
              <a:rPr lang="ko-KR" altLang="en-US" dirty="0"/>
              <a:t> 콜백함수와 메시지 </a:t>
            </a:r>
            <a:r>
              <a:rPr lang="ko-KR" altLang="en-US" dirty="0" err="1"/>
              <a:t>수신시</a:t>
            </a:r>
            <a:r>
              <a:rPr lang="ko-KR" altLang="en-US" dirty="0"/>
              <a:t> 콜백함수를 등록해줍니다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/>
              <a:t>오른쪽 코드는 </a:t>
            </a:r>
            <a:r>
              <a:rPr lang="en-US" altLang="ko-KR" dirty="0"/>
              <a:t>PUSH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실행되는 </a:t>
            </a:r>
            <a:r>
              <a:rPr lang="en-US" altLang="ko-KR" dirty="0" err="1"/>
              <a:t>sendMsg</a:t>
            </a:r>
            <a:r>
              <a:rPr lang="en-US" altLang="ko-KR" dirty="0"/>
              <a:t> </a:t>
            </a:r>
            <a:r>
              <a:rPr lang="ko-KR" altLang="en-US" dirty="0"/>
              <a:t>함수이며 </a:t>
            </a:r>
            <a:r>
              <a:rPr lang="en-US" altLang="ko-KR" dirty="0" err="1"/>
              <a:t>getelementbyid</a:t>
            </a:r>
            <a:r>
              <a:rPr lang="ko-KR" altLang="en-US" dirty="0"/>
              <a:t>를 이용해서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선택된 </a:t>
            </a:r>
            <a:r>
              <a:rPr lang="en-US" altLang="ko-KR" dirty="0"/>
              <a:t>(Color</a:t>
            </a:r>
            <a:r>
              <a:rPr lang="ko-KR" altLang="en-US" dirty="0"/>
              <a:t>와 </a:t>
            </a:r>
            <a:r>
              <a:rPr lang="en-US" altLang="ko-KR" dirty="0"/>
              <a:t>second</a:t>
            </a:r>
            <a:r>
              <a:rPr lang="ko-KR" altLang="en-US" dirty="0"/>
              <a:t>에 해당하는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value </a:t>
            </a:r>
            <a:r>
              <a:rPr lang="ko-KR" altLang="en-US" dirty="0"/>
              <a:t>값을 설정한 </a:t>
            </a:r>
            <a:r>
              <a:rPr lang="en-US" altLang="ko-KR" dirty="0"/>
              <a:t>topic</a:t>
            </a:r>
            <a:r>
              <a:rPr lang="ko-KR" altLang="en-US" dirty="0"/>
              <a:t>에 해당하는 </a:t>
            </a:r>
            <a:r>
              <a:rPr lang="en-US" altLang="ko-KR" dirty="0"/>
              <a:t>subscriber</a:t>
            </a:r>
            <a:r>
              <a:rPr lang="ko-KR" altLang="en-US" dirty="0"/>
              <a:t>로 보내줍니다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13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신호등 하드웨어 구성은 다음과 같습니다</a:t>
            </a:r>
            <a:r>
              <a:rPr lang="en-US" altLang="ko-KR" dirty="0"/>
              <a:t>. </a:t>
            </a:r>
            <a:r>
              <a:rPr lang="ko-KR" altLang="en-US" dirty="0"/>
              <a:t>저희는 이 중에서 신호등 컨트롤러로써 </a:t>
            </a:r>
            <a:r>
              <a:rPr lang="ko-KR" altLang="en-US" dirty="0" err="1"/>
              <a:t>라즈베리파이</a:t>
            </a:r>
            <a:r>
              <a:rPr lang="en-US" altLang="ko-KR" dirty="0"/>
              <a:t>4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13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딥러닝 기반 디스플레이형 차세대 신호등을 통해 기대할 수 있는 효과는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번째로는 신호등에서 긴급차량 객체 인식을 통해 </a:t>
            </a:r>
            <a:r>
              <a:rPr lang="ko-KR" altLang="en-US" dirty="0" err="1"/>
              <a:t>자첵적으로</a:t>
            </a:r>
            <a:r>
              <a:rPr lang="ko-KR" altLang="en-US" dirty="0"/>
              <a:t> 교통 신호를 제어함으로써 </a:t>
            </a:r>
            <a:endParaRPr lang="en-US" altLang="ko-KR" dirty="0"/>
          </a:p>
          <a:p>
            <a:r>
              <a:rPr lang="ko-KR" altLang="en-US" dirty="0"/>
              <a:t>응급차량 출동시간을 단축하고 골든 타임 확보 가능성을 높일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번째로는 다양하고 자세한 정보를 하나의 디스플레이에 효과적으로 제공함으로써 </a:t>
            </a:r>
            <a:endParaRPr lang="en-US" altLang="ko-KR" dirty="0"/>
          </a:p>
          <a:p>
            <a:r>
              <a:rPr lang="ko-KR" altLang="en-US" dirty="0"/>
              <a:t>딜레마 존과 같은 상황을 없애고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운전자</a:t>
            </a:r>
            <a:r>
              <a:rPr lang="en-US" altLang="ko-KR" dirty="0"/>
              <a:t>, </a:t>
            </a:r>
            <a:r>
              <a:rPr lang="ko-KR" altLang="en-US" dirty="0"/>
              <a:t>보행자 모두에게 교통 정보를 쉽게 전달하여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교통 사고 발생률을 감소시킬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세 번째로는 원격 신호등을 제어를 통해</a:t>
            </a:r>
            <a:endParaRPr lang="en-US" altLang="ko-KR" dirty="0"/>
          </a:p>
          <a:p>
            <a:r>
              <a:rPr lang="ko-KR" altLang="en-US" dirty="0"/>
              <a:t>재난 상황과 같이 수동으로 길을 통제하는 상황에서 인력비용을 절감할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48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LED </a:t>
            </a:r>
            <a:r>
              <a:rPr lang="ko-KR" altLang="en-US" dirty="0"/>
              <a:t>디스플레이를 시각적으로 활용해서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딱딱한 표지판에 모습이 아닌 디자인적으로 개선된 교통시스템을 만들 수 있을 것 같다</a:t>
            </a:r>
            <a:r>
              <a:rPr lang="en-US" altLang="ko-KR" dirty="0"/>
              <a:t>.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카메라를 이용하여 이미지를 수집해서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교통 데이터 댐 구축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Haettenschweiler" panose="020B0706040902060204" pitchFamily="34" charset="0"/>
              </a:rPr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국가적인 차원의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산업 도모</a:t>
            </a:r>
            <a:r>
              <a:rPr lang="en-US" altLang="ko-KR" b="1" dirty="0">
                <a:latin typeface="Haettenschweiler" panose="020B0706040902060204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보행자 걸음거리에 따른 보행자 신호 제어되는 신호등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같이 </a:t>
            </a:r>
            <a:r>
              <a:rPr lang="en-US" altLang="ko-KR" b="1" dirty="0">
                <a:latin typeface="Haettenschweiler" panose="020B0706040902060204" pitchFamily="34" charset="0"/>
              </a:rPr>
              <a:t>ai</a:t>
            </a:r>
            <a:r>
              <a:rPr lang="ko-KR" altLang="en-US" b="1" dirty="0" err="1">
                <a:latin typeface="Haettenschweiler" panose="020B0706040902060204" pitchFamily="34" charset="0"/>
              </a:rPr>
              <a:t>를</a:t>
            </a:r>
            <a:r>
              <a:rPr lang="ko-KR" altLang="en-US" b="1" dirty="0">
                <a:latin typeface="Haettenschweiler" panose="020B0706040902060204" pitchFamily="34" charset="0"/>
              </a:rPr>
              <a:t> 다양한 측면에서 접목</a:t>
            </a:r>
            <a:r>
              <a:rPr lang="en-US" altLang="ko-KR" b="1" dirty="0">
                <a:latin typeface="Haettenschweiler" panose="020B0706040902060204" pitchFamily="34" charset="0"/>
              </a:rPr>
              <a:t>,</a:t>
            </a:r>
            <a:r>
              <a:rPr lang="ko-KR" altLang="en-US" b="1" dirty="0">
                <a:latin typeface="Haettenschweiler" panose="020B0706040902060204" pitchFamily="34" charset="0"/>
              </a:rPr>
              <a:t>활용하여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시민 체감형 교통 서비스 제공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b="1" dirty="0">
                <a:latin typeface="Haettenschweiler" panose="020B0706040902060204" pitchFamily="34" charset="0"/>
              </a:rPr>
              <a:t>보행자 친화적인 교통 신호등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국가적인 차원의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산업 도모 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빅데이터 확보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07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LED </a:t>
            </a:r>
            <a:r>
              <a:rPr lang="ko-KR" altLang="en-US" dirty="0"/>
              <a:t>디스플레이를 시각적으로 활용해서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딱딱한 표지판에 모습이 아닌 디자인적으로 개선된 교통시스템을 만들 수 있을 것 같다</a:t>
            </a:r>
            <a:r>
              <a:rPr lang="en-US" altLang="ko-KR" dirty="0"/>
              <a:t>.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카메라를 이용하여 이미지를 수집해서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교통 데이터 댐 구축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Haettenschweiler" panose="020B0706040902060204" pitchFamily="34" charset="0"/>
              </a:rPr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국가적인 차원의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산업 도모</a:t>
            </a:r>
            <a:r>
              <a:rPr lang="en-US" altLang="ko-KR" b="1" dirty="0">
                <a:latin typeface="Haettenschweiler" panose="020B0706040902060204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보행자 걸음거리에 따른 보행자 신호 제어되는 신호등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같이 </a:t>
            </a:r>
            <a:r>
              <a:rPr lang="en-US" altLang="ko-KR" b="1" dirty="0">
                <a:latin typeface="Haettenschweiler" panose="020B0706040902060204" pitchFamily="34" charset="0"/>
              </a:rPr>
              <a:t>ai</a:t>
            </a:r>
            <a:r>
              <a:rPr lang="ko-KR" altLang="en-US" b="1" dirty="0" err="1">
                <a:latin typeface="Haettenschweiler" panose="020B0706040902060204" pitchFamily="34" charset="0"/>
              </a:rPr>
              <a:t>를</a:t>
            </a:r>
            <a:r>
              <a:rPr lang="ko-KR" altLang="en-US" b="1" dirty="0">
                <a:latin typeface="Haettenschweiler" panose="020B0706040902060204" pitchFamily="34" charset="0"/>
              </a:rPr>
              <a:t> 다양한 측면에서 접목</a:t>
            </a:r>
            <a:r>
              <a:rPr lang="en-US" altLang="ko-KR" b="1" dirty="0">
                <a:latin typeface="Haettenschweiler" panose="020B0706040902060204" pitchFamily="34" charset="0"/>
              </a:rPr>
              <a:t>,</a:t>
            </a:r>
            <a:r>
              <a:rPr lang="ko-KR" altLang="en-US" b="1" dirty="0">
                <a:latin typeface="Haettenschweiler" panose="020B0706040902060204" pitchFamily="34" charset="0"/>
              </a:rPr>
              <a:t>활용하여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시민 체감형 교통 서비스 제공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b="1" dirty="0">
                <a:latin typeface="Haettenschweiler" panose="020B0706040902060204" pitchFamily="34" charset="0"/>
              </a:rPr>
              <a:t>보행자 친화적인 교통 신호등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국가적인 차원의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산업 도모 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빅데이터 확보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95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파이썬으로</a:t>
            </a:r>
            <a:r>
              <a:rPr lang="ko-KR" altLang="en-US" dirty="0"/>
              <a:t> 만들어서 프로그램이 무거운 단점이 있었고 </a:t>
            </a:r>
            <a:r>
              <a:rPr lang="en-US" altLang="ko-KR" dirty="0"/>
              <a:t>raspberry</a:t>
            </a:r>
            <a:r>
              <a:rPr lang="ko-KR" altLang="en-US" dirty="0"/>
              <a:t>에서는 </a:t>
            </a:r>
            <a:r>
              <a:rPr lang="en-US" altLang="ko-KR" dirty="0" err="1"/>
              <a:t>opencv</a:t>
            </a:r>
            <a:r>
              <a:rPr lang="ko-KR" altLang="en-US" dirty="0"/>
              <a:t>나 </a:t>
            </a:r>
            <a:r>
              <a:rPr lang="en-US" altLang="ko-KR" dirty="0"/>
              <a:t>yolo </a:t>
            </a:r>
            <a:r>
              <a:rPr lang="ko-KR" altLang="en-US" dirty="0"/>
              <a:t>같은 딥러닝 프로그램을 돌리기가 버거웠습니다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중에서도 가장 아쉬웠던 점 </a:t>
            </a:r>
            <a:r>
              <a:rPr lang="en-US" altLang="ko-KR" dirty="0"/>
              <a:t>3</a:t>
            </a:r>
            <a:r>
              <a:rPr lang="ko-KR" altLang="en-US" dirty="0"/>
              <a:t>가지를 뽑자면 </a:t>
            </a:r>
            <a:endParaRPr lang="en-US" altLang="ko-KR" dirty="0"/>
          </a:p>
          <a:p>
            <a:r>
              <a:rPr lang="ko-KR" altLang="en-US" dirty="0"/>
              <a:t>첫번째로 </a:t>
            </a:r>
            <a:r>
              <a:rPr lang="ko-KR" altLang="en-US" dirty="0" err="1"/>
              <a:t>파이썬을</a:t>
            </a:r>
            <a:r>
              <a:rPr lang="ko-KR" altLang="en-US" dirty="0"/>
              <a:t> 이용해 개발해서 프로그램이 무겁고 또한 </a:t>
            </a:r>
            <a:r>
              <a:rPr lang="en-US" altLang="ko-KR" dirty="0"/>
              <a:t>raspberry</a:t>
            </a:r>
            <a:r>
              <a:rPr lang="ko-KR" altLang="en-US" dirty="0"/>
              <a:t>에서 </a:t>
            </a:r>
            <a:r>
              <a:rPr lang="en-US" altLang="ko-KR" dirty="0" err="1"/>
              <a:t>opencv</a:t>
            </a:r>
            <a:r>
              <a:rPr lang="ko-KR" altLang="en-US" dirty="0"/>
              <a:t>나 </a:t>
            </a:r>
            <a:r>
              <a:rPr lang="en-US" altLang="ko-KR" dirty="0"/>
              <a:t>yolo </a:t>
            </a:r>
            <a:r>
              <a:rPr lang="ko-KR" altLang="en-US" dirty="0"/>
              <a:t>같은 딥러닝 프로그램을 </a:t>
            </a:r>
            <a:r>
              <a:rPr lang="ko-KR" altLang="en-US" dirty="0" err="1"/>
              <a:t>동작시키기</a:t>
            </a:r>
            <a:r>
              <a:rPr lang="ko-KR" altLang="en-US" dirty="0"/>
              <a:t> 어려웠던 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보완하기 위해서는 </a:t>
            </a:r>
            <a:r>
              <a:rPr lang="en-US" altLang="ko-KR" dirty="0"/>
              <a:t>c</a:t>
            </a:r>
            <a:r>
              <a:rPr lang="ko-KR" altLang="en-US" dirty="0"/>
              <a:t>언어를 사용하고 알고리즘을 위한 소형 컴퓨터인 </a:t>
            </a:r>
            <a:r>
              <a:rPr lang="ko-KR" altLang="en-US" dirty="0" err="1"/>
              <a:t>젝슨</a:t>
            </a:r>
            <a:r>
              <a:rPr lang="ko-KR" altLang="en-US" dirty="0"/>
              <a:t> 나노를 사용하는 방안이 있겠고 이를 통해 프로그램을 더욱 </a:t>
            </a:r>
            <a:r>
              <a:rPr lang="ko-KR" altLang="en-US" dirty="0" err="1"/>
              <a:t>가볍게하고</a:t>
            </a:r>
            <a:r>
              <a:rPr lang="ko-KR" altLang="en-US" dirty="0"/>
              <a:t> 속도를 향상시키면 좋을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번째는 전제 조건을 일직선 </a:t>
            </a:r>
            <a:r>
              <a:rPr lang="ko-KR" altLang="en-US" dirty="0" err="1"/>
              <a:t>도로에서로</a:t>
            </a:r>
            <a:r>
              <a:rPr lang="ko-KR" altLang="en-US" dirty="0"/>
              <a:t> 가정하였는데 도로교통법과 교통 시스템을 좀 더 자세하게 조사해서 여기에 맞는 디자인과 시스템을 구축하면 실현 가능성을 높일 수 있을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웹에서 경기도에 위치한 신호등만 나타내었는데 공공 데이터를 추가 수집해서 전국적으로 확대하면 좋을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파이썬으로</a:t>
            </a:r>
            <a:r>
              <a:rPr lang="ko-KR" altLang="en-US" dirty="0"/>
              <a:t> 만들어서 </a:t>
            </a:r>
            <a:r>
              <a:rPr lang="en-US" altLang="ko-KR" dirty="0"/>
              <a:t>(</a:t>
            </a:r>
            <a:r>
              <a:rPr lang="ko-KR" altLang="en-US" dirty="0"/>
              <a:t>상용화하기에는</a:t>
            </a:r>
            <a:r>
              <a:rPr lang="en-US" altLang="ko-KR" dirty="0"/>
              <a:t>) </a:t>
            </a:r>
            <a:r>
              <a:rPr lang="ko-KR" altLang="en-US" dirty="0"/>
              <a:t>프로그램이 무거움 </a:t>
            </a:r>
            <a:r>
              <a:rPr lang="en-US" altLang="ko-KR" dirty="0"/>
              <a:t>-&gt; </a:t>
            </a:r>
            <a:r>
              <a:rPr lang="ko-KR" altLang="en-US" dirty="0"/>
              <a:t>하드웨어 코드는 </a:t>
            </a:r>
            <a:r>
              <a:rPr lang="en-US" altLang="ko-KR" dirty="0"/>
              <a:t>c </a:t>
            </a:r>
            <a:r>
              <a:rPr lang="ko-KR" altLang="en-US" dirty="0"/>
              <a:t>언어로 변경하여 프로그램을 가볍게 만든다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라즈베리파이에서</a:t>
            </a:r>
            <a:r>
              <a:rPr lang="ko-KR" altLang="en-US" dirty="0"/>
              <a:t> </a:t>
            </a:r>
            <a:r>
              <a:rPr lang="en-US" altLang="ko-KR" dirty="0" err="1"/>
              <a:t>opencv</a:t>
            </a:r>
            <a:r>
              <a:rPr lang="ko-KR" altLang="en-US" dirty="0"/>
              <a:t>나 </a:t>
            </a:r>
            <a:r>
              <a:rPr lang="en-US" altLang="ko-KR" dirty="0"/>
              <a:t>yolo</a:t>
            </a:r>
            <a:r>
              <a:rPr lang="ko-KR" altLang="en-US" dirty="0"/>
              <a:t>와 같은 딥러닝 프로그램을 돌리기가 버거움 </a:t>
            </a:r>
            <a:r>
              <a:rPr lang="en-US" altLang="ko-KR" dirty="0"/>
              <a:t>-&gt; </a:t>
            </a:r>
            <a:r>
              <a:rPr lang="ko-KR" altLang="en-US" dirty="0" err="1"/>
              <a:t>젝슨</a:t>
            </a:r>
            <a:r>
              <a:rPr lang="ko-KR" altLang="en-US" dirty="0"/>
              <a:t> 나노와 같은 </a:t>
            </a:r>
            <a:r>
              <a:rPr lang="ko-KR" altLang="en-US" dirty="0" err="1"/>
              <a:t>인공진응</a:t>
            </a:r>
            <a:r>
              <a:rPr lang="ko-KR" altLang="en-US" dirty="0"/>
              <a:t> 전용 소형 컴퓨터 사용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현재는 신호등 위치가 경기도 소재 신호등으로 한정되어 있음 </a:t>
            </a:r>
            <a:r>
              <a:rPr lang="en-US" altLang="ko-KR" dirty="0"/>
              <a:t>-&gt; </a:t>
            </a:r>
            <a:r>
              <a:rPr lang="ko-KR" altLang="en-US" dirty="0"/>
              <a:t>추가적으로 다른 지역의 공공데이터 수집 및 활용할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신호등 제어 상황 전제조건을 일직선 도로에 한에서 제한한 점</a:t>
            </a:r>
            <a:r>
              <a:rPr lang="en-US" altLang="ko-KR" dirty="0"/>
              <a:t>. -&gt; </a:t>
            </a:r>
            <a:r>
              <a:rPr lang="ko-KR" altLang="en-US" dirty="0"/>
              <a:t>도로교통법과 교통 시스템을 더 자세하게 조사하여 이에 맞춰 신호등 디자인 및 구현 가능성</a:t>
            </a:r>
            <a:r>
              <a:rPr lang="en-US" altLang="ko-KR" dirty="0"/>
              <a:t>(</a:t>
            </a:r>
            <a:r>
              <a:rPr lang="ko-KR" altLang="en-US" dirty="0"/>
              <a:t>현실성</a:t>
            </a:r>
            <a:r>
              <a:rPr lang="en-US" altLang="ko-KR" dirty="0"/>
              <a:t>)</a:t>
            </a:r>
            <a:r>
              <a:rPr lang="ko-KR" altLang="en-US" dirty="0"/>
              <a:t>을 개선할 것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5. </a:t>
            </a:r>
            <a:r>
              <a:rPr lang="ko-KR" altLang="en-US" dirty="0"/>
              <a:t>보행신호에서 디스플레이 </a:t>
            </a:r>
            <a:r>
              <a:rPr lang="en-US" altLang="ko-KR" dirty="0"/>
              <a:t>2</a:t>
            </a:r>
            <a:r>
              <a:rPr lang="ko-KR" altLang="en-US" dirty="0"/>
              <a:t>개만 사용했는데</a:t>
            </a:r>
            <a:r>
              <a:rPr lang="en-US" altLang="ko-KR" dirty="0"/>
              <a:t>….. -&gt; </a:t>
            </a:r>
            <a:r>
              <a:rPr lang="ko-KR" altLang="en-US" dirty="0"/>
              <a:t>디스플레이 패널을 추가해서 각종 메타 정보를 추가적으로 </a:t>
            </a:r>
            <a:r>
              <a:rPr lang="ko-KR" altLang="en-US" dirty="0" err="1"/>
              <a:t>나타나게할</a:t>
            </a:r>
            <a:r>
              <a:rPr lang="ko-KR" altLang="en-US" dirty="0"/>
              <a:t> 것</a:t>
            </a:r>
            <a:r>
              <a:rPr lang="en-US" altLang="ko-KR" dirty="0"/>
              <a:t>(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 err="1"/>
              <a:t>캠패인</a:t>
            </a:r>
            <a:r>
              <a:rPr lang="ko-KR" altLang="en-US" dirty="0"/>
              <a:t> 등등</a:t>
            </a:r>
            <a:r>
              <a:rPr lang="en-US" altLang="ko-KR" dirty="0"/>
              <a:t>) </a:t>
            </a:r>
            <a:r>
              <a:rPr lang="ko-KR" altLang="en-US" dirty="0"/>
              <a:t>활용 방안 확장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6. </a:t>
            </a:r>
            <a:r>
              <a:rPr lang="en-US" altLang="ko-KR" dirty="0" err="1"/>
              <a:t>Sqlite</a:t>
            </a:r>
            <a:r>
              <a:rPr lang="ko-KR" altLang="en-US" dirty="0"/>
              <a:t>만 </a:t>
            </a:r>
            <a:r>
              <a:rPr lang="ko-KR" altLang="en-US" dirty="0" err="1"/>
              <a:t>썼던것</a:t>
            </a:r>
            <a:r>
              <a:rPr lang="ko-KR" altLang="en-US" dirty="0"/>
              <a:t> 데이터 베이스로 대체 </a:t>
            </a:r>
            <a:r>
              <a:rPr lang="ko-KR" altLang="en-US" dirty="0" err="1"/>
              <a:t>해야됨</a:t>
            </a:r>
            <a:r>
              <a:rPr lang="en-US" altLang="ko-KR" dirty="0"/>
              <a:t>. -&gt; oracle </a:t>
            </a:r>
            <a:r>
              <a:rPr lang="ko-KR" altLang="en-US" dirty="0"/>
              <a:t>등 다른 데이터 베이스 사용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Haettenschweiler" panose="020B0706040902060204" pitchFamily="34" charset="0"/>
              </a:rPr>
              <a:t>7. </a:t>
            </a:r>
            <a:r>
              <a:rPr lang="ko-KR" altLang="en-US" b="1" dirty="0">
                <a:latin typeface="Haettenschweiler" panose="020B0706040902060204" pitchFamily="34" charset="0"/>
              </a:rPr>
              <a:t>데이터가 부족해서 인식 정확도가 떨어진다</a:t>
            </a:r>
            <a:r>
              <a:rPr lang="en-US" altLang="ko-KR" b="1" dirty="0">
                <a:latin typeface="Haettenschweiler" panose="020B0706040902060204" pitchFamily="34" charset="0"/>
              </a:rPr>
              <a:t>.(</a:t>
            </a:r>
            <a:r>
              <a:rPr lang="ko-KR" altLang="en-US" b="1" dirty="0">
                <a:latin typeface="Haettenschweiler" panose="020B0706040902060204" pitchFamily="34" charset="0"/>
              </a:rPr>
              <a:t>데이터 수집 한계</a:t>
            </a:r>
            <a:r>
              <a:rPr lang="en-US" altLang="ko-KR" b="1" dirty="0">
                <a:latin typeface="Haettenschweiler" panose="020B0706040902060204" pitchFamily="34" charset="0"/>
              </a:rPr>
              <a:t>) -&gt;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indent="0">
              <a:buNone/>
            </a:pPr>
            <a:r>
              <a:rPr lang="ko-KR" altLang="en-US" b="1" dirty="0">
                <a:latin typeface="Haettenschweiler" panose="020B0706040902060204" pitchFamily="34" charset="0"/>
              </a:rPr>
              <a:t>참고</a:t>
            </a:r>
            <a:r>
              <a:rPr lang="en-US" altLang="ko-KR" b="1" dirty="0">
                <a:latin typeface="Haettenschweiler" panose="020B0706040902060204" pitchFamily="34" charset="0"/>
              </a:rPr>
              <a:t>2) </a:t>
            </a:r>
            <a:r>
              <a:rPr lang="ko-KR" altLang="en-US" dirty="0"/>
              <a:t>처음에 교통 규격</a:t>
            </a:r>
            <a:r>
              <a:rPr lang="en-US" altLang="ko-KR" dirty="0"/>
              <a:t>,</a:t>
            </a:r>
            <a:r>
              <a:rPr lang="ko-KR" altLang="en-US" dirty="0" err="1"/>
              <a:t>법규같은걸</a:t>
            </a:r>
            <a:r>
              <a:rPr lang="ko-KR" altLang="en-US" dirty="0"/>
              <a:t> 알아보고 개발했더라면 중간에 꼬이는 </a:t>
            </a:r>
            <a:r>
              <a:rPr lang="ko-KR" altLang="en-US" dirty="0" err="1"/>
              <a:t>일이없었을텐데</a:t>
            </a:r>
            <a:r>
              <a:rPr lang="ko-KR" altLang="en-US" dirty="0"/>
              <a:t> 사전 시장조사에도 아쉬움이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상황을 좀더 현실적으로 하면 </a:t>
            </a:r>
            <a:r>
              <a:rPr lang="ko-KR" altLang="en-US" dirty="0" err="1"/>
              <a:t>좋았겠지만</a:t>
            </a:r>
            <a:r>
              <a:rPr lang="ko-KR" altLang="en-US" dirty="0"/>
              <a:t> 기술적결함으로 인해 상황을 어느정도 </a:t>
            </a:r>
            <a:r>
              <a:rPr lang="ko-KR" altLang="en-US" dirty="0" err="1"/>
              <a:t>타협봤다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라즈베리파이가</a:t>
            </a:r>
            <a:r>
              <a:rPr lang="ko-KR" altLang="en-US" dirty="0"/>
              <a:t> 메모리가 작아서 스레드 사용에 제한이 있었다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17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ko-KR" altLang="en-US" dirty="0" err="1"/>
              <a:t>넥스트레벨</a:t>
            </a:r>
            <a:r>
              <a:rPr lang="ko-KR" altLang="en-US" dirty="0"/>
              <a:t> 팀의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25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98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7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3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audio" Target="../media/audio1.wav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microsoft.com/office/2007/relationships/hdphoto" Target="../media/hdphoto5.wdp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jpeg"/><Relationship Id="rId1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microsoft.com/office/2007/relationships/hdphoto" Target="../media/hdphoto3.wdp"/><Relationship Id="rId4" Type="http://schemas.openxmlformats.org/officeDocument/2006/relationships/image" Target="../media/image45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6.png"/><Relationship Id="rId7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6.png"/><Relationship Id="rId7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4.png"/><Relationship Id="rId7" Type="http://schemas.openxmlformats.org/officeDocument/2006/relationships/image" Target="../media/image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microsoft.com/office/2007/relationships/hdphoto" Target="../media/hdphoto3.wdp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0.png"/><Relationship Id="rId7" Type="http://schemas.microsoft.com/office/2007/relationships/hdphoto" Target="../media/hdphoto7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microsoft.com/office/2007/relationships/hdphoto" Target="../media/hdphoto6.wdp"/><Relationship Id="rId4" Type="http://schemas.openxmlformats.org/officeDocument/2006/relationships/image" Target="../media/image91.png"/><Relationship Id="rId9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9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microsoft.com/office/2007/relationships/hdphoto" Target="../media/hdphoto8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microsoft.com/office/2007/relationships/hdphoto" Target="../media/hdphoto3.wdp"/><Relationship Id="rId4" Type="http://schemas.openxmlformats.org/officeDocument/2006/relationships/image" Target="../media/image115.png"/><Relationship Id="rId9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microsoft.com/office/2007/relationships/hdphoto" Target="../media/hdphoto3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info.daegu.go.kr/newshome/mtnmain.php?mtnkey=articleview&amp;mkey=scatelist&amp;aid=249489&amp;bpage=1&amp;stext=" TargetMode="External"/><Relationship Id="rId7" Type="http://schemas.openxmlformats.org/officeDocument/2006/relationships/hyperlink" Target="https://news.seoul.go.kr/traffic/files/2018/11/5c0085353b3517.05190684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elog.io/@yookyungkho/%EB%94%A5%EB%9F%AC%EB%8B%9D-%EC%98%B5%ED%8B%B0%EB%A7%88%EC%9D%B4%EC%A0%80-%EC%A0%95%EB%B3%B5%EA%B8%B0%EB%B6%80%EC%A0%9C-CS231n-Lecture7-Review" TargetMode="External"/><Relationship Id="rId5" Type="http://schemas.openxmlformats.org/officeDocument/2006/relationships/hyperlink" Target="https://aws.amazon.com/ko/what-is/mqtt/" TargetMode="External"/><Relationship Id="rId4" Type="http://schemas.openxmlformats.org/officeDocument/2006/relationships/hyperlink" Target="https://www.joinc.co.kr/w/man/12/MQTT/Tutorial" TargetMode="External"/><Relationship Id="rId9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E5F32263-D57D-078D-BFE6-197D1CFC3B3C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41DD0B76-F6A9-2B62-AB1C-C905A1152976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907B6B6-A8F1-EE4B-2A40-3FBFE2043852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4AB9203A-B4D4-B560-AA7F-4BF3EEFF22F7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E7AC8FEF-5BB2-4567-4570-4D73E8E58073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B500F5-9FDB-7794-D385-D8C38C4E4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F67A80-80B1-C268-B56F-7705E6CF9162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상황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3A7A2-FC86-10A7-D927-F0D973DF43C2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8CA791-BD3E-3919-49A5-518E769E8BE8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18" name="그룹 1006">
              <a:extLst>
                <a:ext uri="{FF2B5EF4-FFF2-40B4-BE49-F238E27FC236}">
                  <a16:creationId xmlns:a16="http://schemas.microsoft.com/office/drawing/2014/main" id="{C7363439-6E10-6D43-0774-62BF1B914E0A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20" name="Object 19">
                <a:extLst>
                  <a:ext uri="{FF2B5EF4-FFF2-40B4-BE49-F238E27FC236}">
                    <a16:creationId xmlns:a16="http://schemas.microsoft.com/office/drawing/2014/main" id="{CB70CE80-7966-1E71-FDBC-03CE4BED4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A39FBC-D0A7-B811-7251-476CDA10EF86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도입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21" name="Picture 2" descr="교통신호 제어기 무방비 노출…관리 '비상'">
            <a:extLst>
              <a:ext uri="{FF2B5EF4-FFF2-40B4-BE49-F238E27FC236}">
                <a16:creationId xmlns:a16="http://schemas.microsoft.com/office/drawing/2014/main" id="{FDE6E686-6ECF-0A79-9DEA-DD8A341F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7" y="4475869"/>
            <a:ext cx="3753885" cy="21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에스에이텍">
            <a:extLst>
              <a:ext uri="{FF2B5EF4-FFF2-40B4-BE49-F238E27FC236}">
                <a16:creationId xmlns:a16="http://schemas.microsoft.com/office/drawing/2014/main" id="{26A0D872-4DED-7A19-9609-97A800C75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7" y="1990041"/>
            <a:ext cx="375388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F3911C-F23F-7FA9-A97D-2E6BDFA7CFC5}"/>
              </a:ext>
            </a:extLst>
          </p:cNvPr>
          <p:cNvSpPr txBox="1"/>
          <p:nvPr/>
        </p:nvSpPr>
        <p:spPr>
          <a:xfrm>
            <a:off x="8021618" y="6073040"/>
            <a:ext cx="294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제어 가능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47B8DA6-4BE8-826F-7550-16550B488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247" y="2221514"/>
            <a:ext cx="4266353" cy="37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4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EECC3E4F-72B4-8D72-18AA-0BF1B2A29C06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A3DE7492-10FD-30F3-2A22-0F4D711F680C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7F99EB0B-91C1-496A-C2EB-9FD95A1975C5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6C03C210-E9E2-3C45-27C2-A4591FB8911A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07BC835F-8915-B1BE-63B9-94ABB9204791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01EE007-8F60-1538-506B-23330BA2F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5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8BA55-214F-2E1A-381C-1235ABBFBD4B}"/>
              </a:ext>
            </a:extLst>
          </p:cNvPr>
          <p:cNvSpPr/>
          <p:nvPr/>
        </p:nvSpPr>
        <p:spPr>
          <a:xfrm>
            <a:off x="239470" y="2653565"/>
            <a:ext cx="5497306" cy="26401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FC5A93-07AF-08FE-27DA-1EB22D8D89E7}"/>
              </a:ext>
            </a:extLst>
          </p:cNvPr>
          <p:cNvSpPr/>
          <p:nvPr/>
        </p:nvSpPr>
        <p:spPr>
          <a:xfrm>
            <a:off x="6226569" y="2653565"/>
            <a:ext cx="5674457" cy="268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8FE5A12-500A-64E6-D980-A430D2B742A5}"/>
              </a:ext>
            </a:extLst>
          </p:cNvPr>
          <p:cNvSpPr/>
          <p:nvPr/>
        </p:nvSpPr>
        <p:spPr>
          <a:xfrm>
            <a:off x="8265466" y="3150197"/>
            <a:ext cx="3515065" cy="1858391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057D9E5-3634-FCD7-448C-EB575BEEC568}"/>
              </a:ext>
            </a:extLst>
          </p:cNvPr>
          <p:cNvSpPr/>
          <p:nvPr/>
        </p:nvSpPr>
        <p:spPr>
          <a:xfrm>
            <a:off x="3923390" y="3150197"/>
            <a:ext cx="4188179" cy="1858391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60DE2-76E5-A6D4-D777-8DA24477836B}"/>
              </a:ext>
            </a:extLst>
          </p:cNvPr>
          <p:cNvSpPr txBox="1"/>
          <p:nvPr/>
        </p:nvSpPr>
        <p:spPr>
          <a:xfrm>
            <a:off x="2366436" y="2118551"/>
            <a:ext cx="127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웹 서버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9DD5-5987-1E98-E169-4B95A5DF4C76}"/>
              </a:ext>
            </a:extLst>
          </p:cNvPr>
          <p:cNvSpPr txBox="1"/>
          <p:nvPr/>
        </p:nvSpPr>
        <p:spPr>
          <a:xfrm>
            <a:off x="1152036" y="2653565"/>
            <a:ext cx="18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</a:t>
            </a:r>
            <a:endParaRPr lang="ko-KR" altLang="en-US" sz="2400" b="1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B987274-BCF7-6688-5FA4-E86309599773}"/>
              </a:ext>
            </a:extLst>
          </p:cNvPr>
          <p:cNvSpPr/>
          <p:nvPr/>
        </p:nvSpPr>
        <p:spPr>
          <a:xfrm>
            <a:off x="411351" y="3174448"/>
            <a:ext cx="3380904" cy="1858391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923066C-9911-A7AF-F05F-EADE85A63512}"/>
              </a:ext>
            </a:extLst>
          </p:cNvPr>
          <p:cNvSpPr/>
          <p:nvPr/>
        </p:nvSpPr>
        <p:spPr>
          <a:xfrm>
            <a:off x="543777" y="3285557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228CDC9-0BA3-5DBF-9F5B-D06A2F02A388}"/>
              </a:ext>
            </a:extLst>
          </p:cNvPr>
          <p:cNvSpPr/>
          <p:nvPr/>
        </p:nvSpPr>
        <p:spPr>
          <a:xfrm>
            <a:off x="8456686" y="3274526"/>
            <a:ext cx="1379941" cy="157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81C6B6D-51F9-22B1-3854-053FF3D93A57}"/>
              </a:ext>
            </a:extLst>
          </p:cNvPr>
          <p:cNvSpPr/>
          <p:nvPr/>
        </p:nvSpPr>
        <p:spPr>
          <a:xfrm>
            <a:off x="10268649" y="3306203"/>
            <a:ext cx="1379941" cy="157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카메라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센서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80E8560-5E56-2F06-E46F-6E4BE16FD8AD}"/>
              </a:ext>
            </a:extLst>
          </p:cNvPr>
          <p:cNvSpPr/>
          <p:nvPr/>
        </p:nvSpPr>
        <p:spPr>
          <a:xfrm>
            <a:off x="8240675" y="5642115"/>
            <a:ext cx="1866583" cy="11422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OpenCV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6E6A57-FFB3-AC7A-4988-F85E1D6F192D}"/>
              </a:ext>
            </a:extLst>
          </p:cNvPr>
          <p:cNvSpPr/>
          <p:nvPr/>
        </p:nvSpPr>
        <p:spPr>
          <a:xfrm>
            <a:off x="8930527" y="4888551"/>
            <a:ext cx="45719" cy="673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CF48D1-EDD6-94F2-C6BE-A6C7941CCF64}"/>
              </a:ext>
            </a:extLst>
          </p:cNvPr>
          <p:cNvSpPr/>
          <p:nvPr/>
        </p:nvSpPr>
        <p:spPr>
          <a:xfrm flipH="1">
            <a:off x="9323512" y="4879963"/>
            <a:ext cx="45719" cy="6769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357C029-5824-5E21-D7EF-60568DC16856}"/>
              </a:ext>
            </a:extLst>
          </p:cNvPr>
          <p:cNvSpPr/>
          <p:nvPr/>
        </p:nvSpPr>
        <p:spPr>
          <a:xfrm>
            <a:off x="6546531" y="3306202"/>
            <a:ext cx="1479147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subscriber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82B7109-8D86-0004-3F73-2FE95A598942}"/>
              </a:ext>
            </a:extLst>
          </p:cNvPr>
          <p:cNvSpPr/>
          <p:nvPr/>
        </p:nvSpPr>
        <p:spPr>
          <a:xfrm>
            <a:off x="4077287" y="3306202"/>
            <a:ext cx="125716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publisher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C817BF2-FE6D-3F94-89E4-D6EAB636CEBB}"/>
              </a:ext>
            </a:extLst>
          </p:cNvPr>
          <p:cNvSpPr/>
          <p:nvPr/>
        </p:nvSpPr>
        <p:spPr>
          <a:xfrm>
            <a:off x="5434228" y="3306202"/>
            <a:ext cx="102641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broker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B4018A8-E72C-3DB7-AB85-BE003BD57CFD}"/>
              </a:ext>
            </a:extLst>
          </p:cNvPr>
          <p:cNvSpPr/>
          <p:nvPr/>
        </p:nvSpPr>
        <p:spPr>
          <a:xfrm>
            <a:off x="2227467" y="5685987"/>
            <a:ext cx="1317838" cy="11422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DB</a:t>
            </a:r>
            <a:endParaRPr lang="ko-KR" altLang="en-US" sz="2800" b="1" dirty="0"/>
          </a:p>
        </p:txBody>
      </p:sp>
      <p:sp>
        <p:nvSpPr>
          <p:cNvPr id="75" name="화살표: 위쪽/아래쪽 74">
            <a:extLst>
              <a:ext uri="{FF2B5EF4-FFF2-40B4-BE49-F238E27FC236}">
                <a16:creationId xmlns:a16="http://schemas.microsoft.com/office/drawing/2014/main" id="{232DD7AE-8A98-EEF0-B7BC-5033EF9824D8}"/>
              </a:ext>
            </a:extLst>
          </p:cNvPr>
          <p:cNvSpPr/>
          <p:nvPr/>
        </p:nvSpPr>
        <p:spPr>
          <a:xfrm>
            <a:off x="2776803" y="5087000"/>
            <a:ext cx="255181" cy="474921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2B52FF7-BE7F-88BD-497F-FFA9EEF0C54C}"/>
              </a:ext>
            </a:extLst>
          </p:cNvPr>
          <p:cNvSpPr/>
          <p:nvPr/>
        </p:nvSpPr>
        <p:spPr>
          <a:xfrm>
            <a:off x="2953519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신호등제어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DB62D06-54B1-8983-9A54-32381EE84A72}"/>
              </a:ext>
            </a:extLst>
          </p:cNvPr>
          <p:cNvSpPr/>
          <p:nvPr/>
        </p:nvSpPr>
        <p:spPr>
          <a:xfrm>
            <a:off x="1339077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중계기목록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7E7C8BD-9723-F4B8-FEBC-309C78A1C35B}"/>
              </a:ext>
            </a:extLst>
          </p:cNvPr>
          <p:cNvSpPr/>
          <p:nvPr/>
        </p:nvSpPr>
        <p:spPr>
          <a:xfrm>
            <a:off x="2146298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신호등목록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0DADDBD-32F0-D078-0F5A-CAF1573AA5B6}"/>
              </a:ext>
            </a:extLst>
          </p:cNvPr>
          <p:cNvSpPr/>
          <p:nvPr/>
        </p:nvSpPr>
        <p:spPr>
          <a:xfrm>
            <a:off x="1119297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054DF1E8-ABED-19D1-3905-D313F4CA3D0E}"/>
              </a:ext>
            </a:extLst>
          </p:cNvPr>
          <p:cNvSpPr/>
          <p:nvPr/>
        </p:nvSpPr>
        <p:spPr>
          <a:xfrm>
            <a:off x="1881195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F5BDB0F8-0033-9117-028B-58A5C5A23DA7}"/>
              </a:ext>
            </a:extLst>
          </p:cNvPr>
          <p:cNvSpPr/>
          <p:nvPr/>
        </p:nvSpPr>
        <p:spPr>
          <a:xfrm>
            <a:off x="2699760" y="402128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2418D993-ECF6-3AA5-9DD3-027A0666F474}"/>
              </a:ext>
            </a:extLst>
          </p:cNvPr>
          <p:cNvSpPr/>
          <p:nvPr/>
        </p:nvSpPr>
        <p:spPr>
          <a:xfrm>
            <a:off x="3518325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1D5BCDB9-97C4-24DE-F06F-7A4696CC5A10}"/>
              </a:ext>
            </a:extLst>
          </p:cNvPr>
          <p:cNvSpPr/>
          <p:nvPr/>
        </p:nvSpPr>
        <p:spPr>
          <a:xfrm>
            <a:off x="5204904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E14B3BDA-9735-51EA-3620-801CAC051E51}"/>
              </a:ext>
            </a:extLst>
          </p:cNvPr>
          <p:cNvSpPr/>
          <p:nvPr/>
        </p:nvSpPr>
        <p:spPr>
          <a:xfrm>
            <a:off x="6335969" y="402554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9EB8CFC1-EE38-95DB-B8CF-081761065204}"/>
              </a:ext>
            </a:extLst>
          </p:cNvPr>
          <p:cNvSpPr/>
          <p:nvPr/>
        </p:nvSpPr>
        <p:spPr>
          <a:xfrm>
            <a:off x="7899228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AB009668-6ECB-F77C-5927-F8E354EBEDFB}"/>
              </a:ext>
            </a:extLst>
          </p:cNvPr>
          <p:cNvSpPr/>
          <p:nvPr/>
        </p:nvSpPr>
        <p:spPr>
          <a:xfrm flipH="1">
            <a:off x="9658394" y="4021288"/>
            <a:ext cx="726977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7EAC7-AA91-3082-20B1-FAB5615B6963}"/>
              </a:ext>
            </a:extLst>
          </p:cNvPr>
          <p:cNvSpPr txBox="1"/>
          <p:nvPr/>
        </p:nvSpPr>
        <p:spPr>
          <a:xfrm>
            <a:off x="5053871" y="2653565"/>
            <a:ext cx="18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47280-5C87-B096-87F2-2FA5B6869849}"/>
              </a:ext>
            </a:extLst>
          </p:cNvPr>
          <p:cNvSpPr txBox="1"/>
          <p:nvPr/>
        </p:nvSpPr>
        <p:spPr>
          <a:xfrm>
            <a:off x="9160275" y="2670427"/>
            <a:ext cx="18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시스템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CB06F-9688-7C7F-EE19-E62519AE565E}"/>
              </a:ext>
            </a:extLst>
          </p:cNvPr>
          <p:cNvSpPr txBox="1"/>
          <p:nvPr/>
        </p:nvSpPr>
        <p:spPr>
          <a:xfrm>
            <a:off x="7405718" y="2118551"/>
            <a:ext cx="3316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Haettenschweiler" panose="020B0706040902060204" pitchFamily="34" charset="0"/>
              </a:rPr>
              <a:t>라즈베리파이</a:t>
            </a:r>
            <a:endParaRPr lang="ko-KR" altLang="en-US" sz="2400" b="1" dirty="0">
              <a:latin typeface="Haettenschweiler" panose="020B070604090206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FE9B7-1E14-C788-2B02-DFC7E865AE97}"/>
              </a:ext>
            </a:extLst>
          </p:cNvPr>
          <p:cNvSpPr txBox="1"/>
          <p:nvPr/>
        </p:nvSpPr>
        <p:spPr>
          <a:xfrm>
            <a:off x="4834270" y="1276325"/>
            <a:ext cx="25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흐름도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E42E358C-2379-8265-A6BB-926F82AE08CF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C7A5978F-9156-814E-B6E1-5CF6C5063418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CF54EBB2-18FD-34B8-1C3A-659CAB116241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BF5DE45-0E34-8956-6C3C-4FA959424874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61E92062-C302-4979-4E72-A48C620FA82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C6A7F9D-1711-713D-EF81-079201F3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3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파이썬의 기초 (개발환경 세팅, 문법)">
            <a:extLst>
              <a:ext uri="{FF2B5EF4-FFF2-40B4-BE49-F238E27FC236}">
                <a16:creationId xmlns:a16="http://schemas.microsoft.com/office/drawing/2014/main" id="{A33E8BE8-A809-583C-1D9A-7BEF2E0C9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5879"/>
          <a:stretch/>
        </p:blipFill>
        <p:spPr bwMode="auto">
          <a:xfrm>
            <a:off x="717990" y="2281400"/>
            <a:ext cx="189259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I.L 1st Week (HTML &amp;&amp; CSS)">
            <a:extLst>
              <a:ext uri="{FF2B5EF4-FFF2-40B4-BE49-F238E27FC236}">
                <a16:creationId xmlns:a16="http://schemas.microsoft.com/office/drawing/2014/main" id="{0053D19F-BB08-3E05-B24A-7BB7216C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250" y1="33750" x2="22250" y2="33750"/>
                        <a14:foregroundMark x1="16500" y1="33750" x2="16500" y2="33750"/>
                        <a14:foregroundMark x1="18750" y1="33750" x2="29750" y2="33250"/>
                        <a14:foregroundMark x1="16500" y1="32750" x2="29750" y2="32750"/>
                        <a14:foregroundMark x1="18500" y1="36000" x2="31250" y2="36000"/>
                        <a14:foregroundMark x1="17000" y1="31750" x2="29750" y2="31250"/>
                        <a14:foregroundMark x1="38250" y1="28000" x2="65250" y2="30000"/>
                        <a14:foregroundMark x1="36250" y1="27000" x2="60500" y2="27000"/>
                        <a14:foregroundMark x1="36000" y1="26000" x2="62750" y2="26500"/>
                        <a14:foregroundMark x1="36000" y1="31750" x2="62750" y2="30250"/>
                        <a14:foregroundMark x1="60500" y1="31250" x2="66750" y2="31250"/>
                        <a14:foregroundMark x1="61000" y1="27500" x2="64250" y2="28000"/>
                        <a14:foregroundMark x1="62000" y1="26000" x2="63750" y2="26000"/>
                        <a14:foregroundMark x1="37250" y1="30750" x2="27000" y2="34250"/>
                        <a14:foregroundMark x1="37250" y1="29000" x2="33500" y2="29000"/>
                        <a14:foregroundMark x1="22250" y1="36500" x2="15000" y2="35500"/>
                        <a14:foregroundMark x1="19750" y1="36000" x2="13250" y2="35500"/>
                        <a14:foregroundMark x1="18500" y1="31750" x2="12750" y2="35500"/>
                        <a14:foregroundMark x1="67500" y1="36500" x2="78500" y2="35500"/>
                        <a14:foregroundMark x1="69500" y1="34500" x2="85500" y2="35500"/>
                        <a14:foregroundMark x1="70500" y1="32750" x2="81750" y2="34500"/>
                        <a14:foregroundMark x1="67000" y1="31250" x2="79000" y2="34250"/>
                        <a14:foregroundMark x1="76000" y1="34250" x2="78500" y2="33250"/>
                        <a14:foregroundMark x1="78000" y1="33750" x2="79500" y2="31750"/>
                        <a14:foregroundMark x1="79000" y1="33250" x2="79500" y2="31250"/>
                        <a14:foregroundMark x1="18500" y1="32250" x2="18500" y2="32250"/>
                        <a14:foregroundMark x1="18500" y1="32250" x2="18500" y2="32250"/>
                        <a14:foregroundMark x1="17500" y1="31750" x2="17500" y2="31750"/>
                        <a14:foregroundMark x1="17500" y1="31250" x2="17500" y2="31250"/>
                        <a14:foregroundMark x1="16500" y1="31250" x2="16500" y2="31250"/>
                        <a14:foregroundMark x1="52000" y1="31750" x2="52000" y2="31750"/>
                        <a14:foregroundMark x1="68000" y1="29500" x2="68000" y2="29500"/>
                        <a14:foregroundMark x1="77000" y1="31750" x2="77000" y2="31750"/>
                        <a14:foregroundMark x1="69500" y1="31750" x2="69500" y2="31750"/>
                        <a14:foregroundMark x1="74750" y1="31750" x2="74750" y2="31750"/>
                        <a14:foregroundMark x1="77500" y1="32250" x2="77500" y2="32250"/>
                        <a14:foregroundMark x1="71500" y1="34500" x2="71500" y2="34500"/>
                        <a14:foregroundMark x1="71500" y1="34500" x2="71500" y2="34500"/>
                        <a14:foregroundMark x1="73750" y1="32750" x2="73750" y2="32750"/>
                        <a14:foregroundMark x1="75750" y1="32750" x2="77000" y2="32750"/>
                        <a14:foregroundMark x1="78500" y1="32750" x2="78500" y2="3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1595"/>
          <a:stretch/>
        </p:blipFill>
        <p:spPr bwMode="auto">
          <a:xfrm>
            <a:off x="3005544" y="2258873"/>
            <a:ext cx="2520306" cy="1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] TypeError: Expected cv::UMat for argument">
            <a:extLst>
              <a:ext uri="{FF2B5EF4-FFF2-40B4-BE49-F238E27FC236}">
                <a16:creationId xmlns:a16="http://schemas.microsoft.com/office/drawing/2014/main" id="{AA98896A-0E4B-BE9E-684B-7B9E598A9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5600"/>
          <a:stretch/>
        </p:blipFill>
        <p:spPr bwMode="auto">
          <a:xfrm>
            <a:off x="6099914" y="2260439"/>
            <a:ext cx="15096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SQLite3 on CentOS 7 - HostnExtra">
            <a:extLst>
              <a:ext uri="{FF2B5EF4-FFF2-40B4-BE49-F238E27FC236}">
                <a16:creationId xmlns:a16="http://schemas.microsoft.com/office/drawing/2014/main" id="{D8BF01D1-47D3-9850-694A-48FDAFEC9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-804" r="8558" b="804"/>
          <a:stretch/>
        </p:blipFill>
        <p:spPr bwMode="auto">
          <a:xfrm>
            <a:off x="715926" y="4533314"/>
            <a:ext cx="2037370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 PyCharm (@pycharm) / Twitter">
            <a:extLst>
              <a:ext uri="{FF2B5EF4-FFF2-40B4-BE49-F238E27FC236}">
                <a16:creationId xmlns:a16="http://schemas.microsoft.com/office/drawing/2014/main" id="{78C83F8B-D6D9-9C2D-A7D6-FC07BCD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36" y="4259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536151CA-C06A-D98A-78E8-B35BD47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4" y="4659395"/>
            <a:ext cx="1343314" cy="13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jango - 삽질도 두드려 보고,">
            <a:extLst>
              <a:ext uri="{FF2B5EF4-FFF2-40B4-BE49-F238E27FC236}">
                <a16:creationId xmlns:a16="http://schemas.microsoft.com/office/drawing/2014/main" id="{55DC40CC-AFD2-8BDD-D2C8-767D9089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1" y="46593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7FC8-2F27-416E-1C7D-21D339CD06F4}"/>
              </a:ext>
            </a:extLst>
          </p:cNvPr>
          <p:cNvSpPr txBox="1"/>
          <p:nvPr/>
        </p:nvSpPr>
        <p:spPr>
          <a:xfrm>
            <a:off x="9172354" y="6205425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4.0.3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438A-9B39-182B-F650-9CB8D8FF31C6}"/>
              </a:ext>
            </a:extLst>
          </p:cNvPr>
          <p:cNvSpPr txBox="1"/>
          <p:nvPr/>
        </p:nvSpPr>
        <p:spPr>
          <a:xfrm>
            <a:off x="6096000" y="6160342"/>
            <a:ext cx="203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1.73.1.0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4F55D-51E8-8B59-1588-19EA6B32631B}"/>
              </a:ext>
            </a:extLst>
          </p:cNvPr>
          <p:cNvSpPr txBox="1"/>
          <p:nvPr/>
        </p:nvSpPr>
        <p:spPr>
          <a:xfrm>
            <a:off x="8132563" y="3956668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selenuim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4.8.0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FA9E-F291-2060-4883-E858AEBD803B}"/>
              </a:ext>
            </a:extLst>
          </p:cNvPr>
          <p:cNvSpPr txBox="1"/>
          <p:nvPr/>
        </p:nvSpPr>
        <p:spPr>
          <a:xfrm>
            <a:off x="6092087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4.6.0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92AEB-B0E9-222C-E46D-ECA870DC4307}"/>
              </a:ext>
            </a:extLst>
          </p:cNvPr>
          <p:cNvSpPr txBox="1"/>
          <p:nvPr/>
        </p:nvSpPr>
        <p:spPr>
          <a:xfrm>
            <a:off x="10148862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FD9C-7FD9-0937-D55E-4D68B546A5FB}"/>
              </a:ext>
            </a:extLst>
          </p:cNvPr>
          <p:cNvSpPr txBox="1"/>
          <p:nvPr/>
        </p:nvSpPr>
        <p:spPr>
          <a:xfrm>
            <a:off x="3345377" y="6205425"/>
            <a:ext cx="22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2022.2.2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AE0BE-5AD0-1C15-6858-D47A82B14109}"/>
              </a:ext>
            </a:extLst>
          </p:cNvPr>
          <p:cNvSpPr txBox="1"/>
          <p:nvPr/>
        </p:nvSpPr>
        <p:spPr>
          <a:xfrm>
            <a:off x="3337121" y="3891831"/>
            <a:ext cx="185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HTML5 + CSS3 + JavaScript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AFA6-5C40-1ABC-729D-125709F8FE31}"/>
              </a:ext>
            </a:extLst>
          </p:cNvPr>
          <p:cNvSpPr txBox="1"/>
          <p:nvPr/>
        </p:nvSpPr>
        <p:spPr>
          <a:xfrm>
            <a:off x="876303" y="3991836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 3.11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A6F7-1B91-1CE1-42AD-5F5A41BA93C5}"/>
              </a:ext>
            </a:extLst>
          </p:cNvPr>
          <p:cNvSpPr txBox="1"/>
          <p:nvPr/>
        </p:nvSpPr>
        <p:spPr>
          <a:xfrm>
            <a:off x="1028496" y="6160341"/>
            <a:ext cx="125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2" name="Picture 18" descr="크롬] 셀레늄, Selenium, 크롬, 크롤링, 세팅">
            <a:extLst>
              <a:ext uri="{FF2B5EF4-FFF2-40B4-BE49-F238E27FC236}">
                <a16:creationId xmlns:a16="http://schemas.microsoft.com/office/drawing/2014/main" id="{F30E7B5F-47FC-A0E5-0F99-ACEE12AD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80" y="2458713"/>
            <a:ext cx="1156346" cy="12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droid] 카카오맵을 2개 이상 ADD했을 때 발생하는 오류 대처 방법! DaumMap does not support that  two or more — IT Story">
            <a:extLst>
              <a:ext uri="{FF2B5EF4-FFF2-40B4-BE49-F238E27FC236}">
                <a16:creationId xmlns:a16="http://schemas.microsoft.com/office/drawing/2014/main" id="{833DDA0A-5B24-2042-301A-292B19E9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06" y="2458713"/>
            <a:ext cx="1760802" cy="14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729D610-254C-42E1-1DA3-926AF92204B5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2C027F4-3474-00D9-29D5-A88DF4EFBDAF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D9B3D10-0402-1D51-202D-9DAE3E8330D3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1FD444A0-5748-D018-FEFF-FEFB7B8F5EEA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E867DDBB-584C-269E-2330-EB9DC9F0EE36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239D618-FF92-7CCC-F8F5-B1A08A04A2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BE8AD5-8DEF-0256-A7E4-AE22509DBA91}"/>
              </a:ext>
            </a:extLst>
          </p:cNvPr>
          <p:cNvSpPr txBox="1"/>
          <p:nvPr/>
        </p:nvSpPr>
        <p:spPr>
          <a:xfrm>
            <a:off x="5136111" y="1276325"/>
            <a:ext cx="218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7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2283D6-BE1B-C756-5146-CCD1286EB4E6}"/>
              </a:ext>
            </a:extLst>
          </p:cNvPr>
          <p:cNvSpPr/>
          <p:nvPr/>
        </p:nvSpPr>
        <p:spPr>
          <a:xfrm>
            <a:off x="54321" y="1264016"/>
            <a:ext cx="637663" cy="55939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0AAD4E-AD15-1150-2A68-D2F7C121238B}"/>
              </a:ext>
            </a:extLst>
          </p:cNvPr>
          <p:cNvSpPr/>
          <p:nvPr/>
        </p:nvSpPr>
        <p:spPr>
          <a:xfrm rot="16200000">
            <a:off x="860984" y="2324233"/>
            <a:ext cx="584182" cy="1101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59E6C7C0-E83C-C4CC-E1DD-C7BB419EDF33}"/>
              </a:ext>
            </a:extLst>
          </p:cNvPr>
          <p:cNvSpPr/>
          <p:nvPr/>
        </p:nvSpPr>
        <p:spPr>
          <a:xfrm>
            <a:off x="457840" y="1962150"/>
            <a:ext cx="11436041" cy="4133850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63433F7-C937-1BC4-C849-924B44C13F50}"/>
              </a:ext>
            </a:extLst>
          </p:cNvPr>
          <p:cNvSpPr/>
          <p:nvPr/>
        </p:nvSpPr>
        <p:spPr>
          <a:xfrm>
            <a:off x="4433529" y="2277483"/>
            <a:ext cx="3484660" cy="3491283"/>
          </a:xfrm>
          <a:prstGeom prst="ellipse">
            <a:avLst/>
          </a:prstGeom>
          <a:solidFill>
            <a:srgbClr val="FFFEC2"/>
          </a:solidFill>
          <a:ln>
            <a:solidFill>
              <a:srgbClr val="FFF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40D5B-0EB7-29EA-5AFA-A3ACF47A4B65}"/>
              </a:ext>
            </a:extLst>
          </p:cNvPr>
          <p:cNvSpPr txBox="1"/>
          <p:nvPr/>
        </p:nvSpPr>
        <p:spPr>
          <a:xfrm>
            <a:off x="4708173" y="4116861"/>
            <a:ext cx="2935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 현 솔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 </a:t>
            </a:r>
            <a:r>
              <a:rPr lang="ko-KR" altLang="en-US" b="1" dirty="0" err="1"/>
              <a:t>백엔드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소켓 통신 구현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6495BC5-94C1-A74F-D924-504E20837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601" y="2581407"/>
            <a:ext cx="1675706" cy="146482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7DF1005C-6723-64A3-E7AA-14E902AABA58}"/>
              </a:ext>
            </a:extLst>
          </p:cNvPr>
          <p:cNvSpPr/>
          <p:nvPr/>
        </p:nvSpPr>
        <p:spPr>
          <a:xfrm>
            <a:off x="8035717" y="2237579"/>
            <a:ext cx="3560283" cy="3491283"/>
          </a:xfrm>
          <a:prstGeom prst="ellipse">
            <a:avLst/>
          </a:prstGeom>
          <a:solidFill>
            <a:srgbClr val="D4F4C8"/>
          </a:solidFill>
          <a:ln>
            <a:solidFill>
              <a:srgbClr val="D4F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A3C00D6-B36B-CAFC-06AA-E54AB9B5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696" y="2552509"/>
            <a:ext cx="1734323" cy="1484563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E72BD457-F963-92D8-A2A6-A22E95319801}"/>
              </a:ext>
            </a:extLst>
          </p:cNvPr>
          <p:cNvSpPr/>
          <p:nvPr/>
        </p:nvSpPr>
        <p:spPr>
          <a:xfrm>
            <a:off x="746232" y="2277483"/>
            <a:ext cx="3560283" cy="3567050"/>
          </a:xfrm>
          <a:prstGeom prst="ellipse">
            <a:avLst/>
          </a:prstGeom>
          <a:solidFill>
            <a:srgbClr val="FDCBC7"/>
          </a:solidFill>
          <a:ln>
            <a:solidFill>
              <a:srgbClr val="FDC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7DE692-1B96-D110-2067-3D0FC40CCAFC}"/>
              </a:ext>
            </a:extLst>
          </p:cNvPr>
          <p:cNvSpPr txBox="1"/>
          <p:nvPr/>
        </p:nvSpPr>
        <p:spPr>
          <a:xfrm>
            <a:off x="1381823" y="4147855"/>
            <a:ext cx="2284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 유 강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총괄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및 </a:t>
            </a:r>
            <a:r>
              <a:rPr lang="ko-KR" altLang="en-US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endParaRPr lang="ko-KR" altLang="en-US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8BD5E88-84D0-8CFF-4D98-6CBEFDAA5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712" y="2632299"/>
            <a:ext cx="1679179" cy="1484562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9BA76EA-6A12-3808-29A9-6F33220EAF18}"/>
              </a:ext>
            </a:extLst>
          </p:cNvPr>
          <p:cNvSpPr txBox="1"/>
          <p:nvPr/>
        </p:nvSpPr>
        <p:spPr>
          <a:xfrm>
            <a:off x="8230412" y="4069639"/>
            <a:ext cx="3170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영 서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운전자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탐지 구현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D38B9289-ADB3-3E56-5177-00345A78160B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10841B16-306F-DA25-8B65-507F366081C1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6251CC37-A6CF-DEB1-E76C-ADF3E56EEBC0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F3F477D-A487-E872-19DC-23CB044A78D3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34580C5E-AFB8-A66D-9AB1-B11E3402598B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5D2F0-1D60-D346-6F54-A31C8922F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13FB38-6B08-A583-B861-02E81EE9F234}"/>
              </a:ext>
            </a:extLst>
          </p:cNvPr>
          <p:cNvSpPr txBox="1"/>
          <p:nvPr/>
        </p:nvSpPr>
        <p:spPr>
          <a:xfrm>
            <a:off x="5686524" y="1276325"/>
            <a:ext cx="114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8648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4905902" y="3112061"/>
            <a:ext cx="6230671" cy="3357180"/>
            <a:chOff x="5010150" y="2886076"/>
            <a:chExt cx="5315599" cy="3019424"/>
          </a:xfrm>
        </p:grpSpPr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8CB475-E540-2455-DA82-2D68AC33BE47}"/>
              </a:ext>
            </a:extLst>
          </p:cNvPr>
          <p:cNvSpPr txBox="1"/>
          <p:nvPr/>
        </p:nvSpPr>
        <p:spPr>
          <a:xfrm>
            <a:off x="5686524" y="1276325"/>
            <a:ext cx="114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1708B0D8-8451-D98D-EEA9-5AD6DBC7408F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AE495A4B-C8F9-250A-A35E-9D03415A09C9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0DDF9E01-F3F2-84E1-F469-4908D6AC5521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347EBE0E-02BD-740D-5E2E-511730BC4FEA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E663672F-6CFC-78CD-77C8-083FC1AB468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E606FE3-7E72-A1E7-65FE-688104BC7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B7A186-0A17-EF46-C067-5F8EA42CC5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940" y="2084554"/>
            <a:ext cx="11270119" cy="43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089466" y="1290955"/>
            <a:ext cx="246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DEA933C-F630-A2F7-72E5-B2D33EC93E79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3C25B103-2C69-D424-E435-9D841221D446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BC323918-00A6-D6D5-8712-A9D00F73249B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9C415D5-C700-C0B9-0E26-296253D15139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B7949DD-B9B2-2619-917B-18E368711E70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2ED3AF-A3C0-58C5-5044-38470CF49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2829C7C-DB6B-5B98-D29F-BD240977549B}"/>
              </a:ext>
            </a:extLst>
          </p:cNvPr>
          <p:cNvGrpSpPr/>
          <p:nvPr/>
        </p:nvGrpSpPr>
        <p:grpSpPr>
          <a:xfrm>
            <a:off x="879377" y="3259177"/>
            <a:ext cx="1470492" cy="1561239"/>
            <a:chOff x="3952777" y="3595255"/>
            <a:chExt cx="1470492" cy="15612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2625B34-088F-C215-577C-57667FDAF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777" y="3595255"/>
              <a:ext cx="1442140" cy="94077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2385BB-7424-9814-04D8-8E8CFD59F449}"/>
                </a:ext>
              </a:extLst>
            </p:cNvPr>
            <p:cNvSpPr txBox="1"/>
            <p:nvPr/>
          </p:nvSpPr>
          <p:spPr>
            <a:xfrm>
              <a:off x="3981129" y="4787162"/>
              <a:ext cx="1442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지역 관리자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015E5D-C5E7-D45F-273B-DDABD7FE1724}"/>
              </a:ext>
            </a:extLst>
          </p:cNvPr>
          <p:cNvSpPr/>
          <p:nvPr/>
        </p:nvSpPr>
        <p:spPr>
          <a:xfrm>
            <a:off x="3766943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A05AB4-D416-A1CE-543D-19B71D4CA383}"/>
              </a:ext>
            </a:extLst>
          </p:cNvPr>
          <p:cNvSpPr/>
          <p:nvPr/>
        </p:nvSpPr>
        <p:spPr>
          <a:xfrm>
            <a:off x="5914629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중계기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281FC8-3619-1E7A-3699-7DF7DD770454}"/>
              </a:ext>
            </a:extLst>
          </p:cNvPr>
          <p:cNvSpPr/>
          <p:nvPr/>
        </p:nvSpPr>
        <p:spPr>
          <a:xfrm>
            <a:off x="8062316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6C7278-3EE1-1095-D285-A1FAD2F00DFA}"/>
              </a:ext>
            </a:extLst>
          </p:cNvPr>
          <p:cNvSpPr/>
          <p:nvPr/>
        </p:nvSpPr>
        <p:spPr>
          <a:xfrm>
            <a:off x="10210003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제어 페이지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2829FED-05E3-8915-A9CD-806D14F2C5E3}"/>
              </a:ext>
            </a:extLst>
          </p:cNvPr>
          <p:cNvSpPr/>
          <p:nvPr/>
        </p:nvSpPr>
        <p:spPr>
          <a:xfrm>
            <a:off x="2643333" y="3899842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1CA432-7630-B91B-677B-862F58B7F2EC}"/>
              </a:ext>
            </a:extLst>
          </p:cNvPr>
          <p:cNvSpPr txBox="1"/>
          <p:nvPr/>
        </p:nvSpPr>
        <p:spPr>
          <a:xfrm>
            <a:off x="3678268" y="3074511"/>
            <a:ext cx="166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+mj-lt"/>
              </a:rPr>
              <a:t>ID, PWD </a:t>
            </a:r>
            <a:r>
              <a:rPr lang="ko-KR" altLang="en-US" sz="1600" b="1" dirty="0">
                <a:latin typeface="+mj-lt"/>
              </a:rPr>
              <a:t>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A619F0-D4B2-DE1A-9D22-E465CA90ED03}"/>
              </a:ext>
            </a:extLst>
          </p:cNvPr>
          <p:cNvSpPr txBox="1"/>
          <p:nvPr/>
        </p:nvSpPr>
        <p:spPr>
          <a:xfrm>
            <a:off x="5545414" y="3074511"/>
            <a:ext cx="230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+mj-lt"/>
              </a:rPr>
              <a:t>관리할 중계기 선택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66A28-F987-BE41-22D9-A176C51FDCCA}"/>
              </a:ext>
            </a:extLst>
          </p:cNvPr>
          <p:cNvSpPr txBox="1"/>
          <p:nvPr/>
        </p:nvSpPr>
        <p:spPr>
          <a:xfrm>
            <a:off x="7679479" y="3074511"/>
            <a:ext cx="230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lt"/>
              </a:rPr>
              <a:t>제어할 신호등 선택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86E4B5-E348-2A97-6130-40A0637756BF}"/>
              </a:ext>
            </a:extLst>
          </p:cNvPr>
          <p:cNvSpPr/>
          <p:nvPr/>
        </p:nvSpPr>
        <p:spPr>
          <a:xfrm>
            <a:off x="3604939" y="2362200"/>
            <a:ext cx="8231461" cy="303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18D966F-03B0-C7E4-FB96-F2972B6E122A}"/>
              </a:ext>
            </a:extLst>
          </p:cNvPr>
          <p:cNvSpPr/>
          <p:nvPr/>
        </p:nvSpPr>
        <p:spPr>
          <a:xfrm>
            <a:off x="5335014" y="3886413"/>
            <a:ext cx="520889" cy="1792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A1F7FAB-A733-2862-5E8B-08938CE9B5A8}"/>
              </a:ext>
            </a:extLst>
          </p:cNvPr>
          <p:cNvSpPr/>
          <p:nvPr/>
        </p:nvSpPr>
        <p:spPr>
          <a:xfrm>
            <a:off x="7471203" y="3872318"/>
            <a:ext cx="520889" cy="1792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D20BDB-C407-44A0-1ECF-6A90CE65AF1A}"/>
              </a:ext>
            </a:extLst>
          </p:cNvPr>
          <p:cNvSpPr/>
          <p:nvPr/>
        </p:nvSpPr>
        <p:spPr>
          <a:xfrm>
            <a:off x="9618890" y="3872318"/>
            <a:ext cx="520889" cy="1792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6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746172" y="1303422"/>
            <a:ext cx="12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C1524EA0-7C8D-41CB-CB25-309AE0CCB590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97846835-DD35-DB4C-FD0C-11EC6D9507BF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A398040B-1478-61CD-919B-57DBF5A5260F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285641E-9FD4-9C4E-AA9B-C960FA6CD071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6B3A4A7D-9A32-5485-FCC9-95A38CC368D5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9ADE01-60C9-C3C9-AAE4-F7CB0ADC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B7760D-DDAA-7A00-2D47-AC7E97B11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623" y="2271791"/>
            <a:ext cx="8060802" cy="45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91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FA04246-D095-D650-470C-B6E9DCB4B537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60D2DC2-C19C-E471-645D-5E9C88E0891F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71F7E90-B2DA-CC20-B575-E2B36FE0F120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EE5EE3F-4A64-8F13-924E-7B7CD5EAD292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E519FEA9-E84B-6152-BB86-99096D35D93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DF92F5-4AA4-ECF4-8728-74FA82F3C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0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배경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163212" y="298383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기대효과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49339" y="4121490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시연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729673" y="5248705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추후계획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22D070-C074-A510-B061-4EF9B5179FFF}"/>
              </a:ext>
            </a:extLst>
          </p:cNvPr>
          <p:cNvSpPr txBox="1"/>
          <p:nvPr/>
        </p:nvSpPr>
        <p:spPr>
          <a:xfrm>
            <a:off x="8040156" y="1063047"/>
            <a:ext cx="237490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AA97E-F8FC-7961-ED63-74500BFC53CA}"/>
              </a:ext>
            </a:extLst>
          </p:cNvPr>
          <p:cNvSpPr txBox="1"/>
          <p:nvPr/>
        </p:nvSpPr>
        <p:spPr>
          <a:xfrm>
            <a:off x="7675548" y="2121765"/>
            <a:ext cx="223251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7FE8E-0E28-AE26-42C1-D90DE6CEF1B6}"/>
              </a:ext>
            </a:extLst>
          </p:cNvPr>
          <p:cNvSpPr txBox="1"/>
          <p:nvPr/>
        </p:nvSpPr>
        <p:spPr>
          <a:xfrm>
            <a:off x="7015340" y="3193276"/>
            <a:ext cx="223251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97CF8-D1AE-8F7A-1620-7EC0A93D4B61}"/>
              </a:ext>
            </a:extLst>
          </p:cNvPr>
          <p:cNvSpPr txBox="1"/>
          <p:nvPr/>
        </p:nvSpPr>
        <p:spPr>
          <a:xfrm>
            <a:off x="6676772" y="4266800"/>
            <a:ext cx="177172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F68D1-62CC-50E6-1FA3-32D7475C228F}"/>
              </a:ext>
            </a:extLst>
          </p:cNvPr>
          <p:cNvSpPr txBox="1"/>
          <p:nvPr/>
        </p:nvSpPr>
        <p:spPr>
          <a:xfrm>
            <a:off x="5835294" y="5340823"/>
            <a:ext cx="19060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42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8C1EF7-AF75-781E-2998-BB929D4F3FD5}"/>
              </a:ext>
            </a:extLst>
          </p:cNvPr>
          <p:cNvSpPr/>
          <p:nvPr/>
        </p:nvSpPr>
        <p:spPr>
          <a:xfrm>
            <a:off x="1288026" y="4198374"/>
            <a:ext cx="786580" cy="25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296D2F-3463-93A1-3BD4-A31EEA61C395}"/>
              </a:ext>
            </a:extLst>
          </p:cNvPr>
          <p:cNvSpPr/>
          <p:nvPr/>
        </p:nvSpPr>
        <p:spPr>
          <a:xfrm>
            <a:off x="8234517" y="2531807"/>
            <a:ext cx="786580" cy="25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5E06C-A88A-A3B4-C08D-25BB1123A4AC}"/>
              </a:ext>
            </a:extLst>
          </p:cNvPr>
          <p:cNvSpPr/>
          <p:nvPr/>
        </p:nvSpPr>
        <p:spPr>
          <a:xfrm>
            <a:off x="2119862" y="4773562"/>
            <a:ext cx="869144" cy="545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B74CE-A8F3-778F-F198-8134AD11A2E5}"/>
              </a:ext>
            </a:extLst>
          </p:cNvPr>
          <p:cNvSpPr/>
          <p:nvPr/>
        </p:nvSpPr>
        <p:spPr>
          <a:xfrm>
            <a:off x="7227382" y="2949676"/>
            <a:ext cx="4207534" cy="7669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6C1110-6F7D-0920-E567-CCC466A36EAB}"/>
              </a:ext>
            </a:extLst>
          </p:cNvPr>
          <p:cNvSpPr/>
          <p:nvPr/>
        </p:nvSpPr>
        <p:spPr>
          <a:xfrm>
            <a:off x="7227382" y="5211097"/>
            <a:ext cx="3578270" cy="5014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2812876-D205-0B3A-B51E-E84F8452048B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419E0137-46B0-59CE-2353-A931A8753661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479BDE5-139C-DD49-0579-83ACF82434E5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27628783-D970-ADF5-AB96-BBABA966C7E7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263AF2F2-A5FE-5C5B-3F16-08DFFA68118F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1D974C-2566-0690-529E-366197BC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3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747D02-2E8A-89A0-6FE1-4D16C4D3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79" y="2044264"/>
            <a:ext cx="8871759" cy="4535669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B1D747DA-6D7E-28CF-D2CD-B8E6B48876D7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5001F13-3071-C2DC-27D8-236507C4D104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AB1A90EB-0A65-EE2F-FA0A-B37528522CB3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7BA2726D-3FFA-E0AA-40F8-68387AB8DF56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4F308DC8-4FFC-2451-CCF0-DFE778B7A8D5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291ABE-BAAE-06C0-3485-3D7B0D6F4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중계기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582187-8196-FE15-1D2B-E7599663C637}"/>
              </a:ext>
            </a:extLst>
          </p:cNvPr>
          <p:cNvSpPr/>
          <p:nvPr/>
        </p:nvSpPr>
        <p:spPr>
          <a:xfrm>
            <a:off x="1607971" y="4434348"/>
            <a:ext cx="3809603" cy="8160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A93973-AE65-C42D-2CAF-AE7F037C38D0}"/>
              </a:ext>
            </a:extLst>
          </p:cNvPr>
          <p:cNvSpPr/>
          <p:nvPr/>
        </p:nvSpPr>
        <p:spPr>
          <a:xfrm>
            <a:off x="7227383" y="4247535"/>
            <a:ext cx="4119043" cy="11552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B15EE24-598E-1D92-A48D-6623E27C37F8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9C30F78E-D051-7DBC-62A2-CC1013F1258A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1F374BFF-B367-EDB1-FBAB-4D3015AA813C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85D246AC-28C7-12F9-F906-78349680F4C6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301E62D5-9518-0EB0-2152-484F7647EE9A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C2DAEDE-148E-F7CE-3423-D196B1ED1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4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8451F1-C505-0F17-4676-634B1E65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79" y="2034639"/>
            <a:ext cx="8871759" cy="4545294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ED0466B-66BC-1174-8185-02188E4F04EA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4499FF6-AEB3-AAE7-53E0-A4ACF7CBA340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DEADD0-4AE9-CE85-C1C7-76BA7911F252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F019B6F0-A256-9084-DBE5-A48687B769C2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94A64AFC-2D49-D42F-B1EF-4D1A90056F25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352107-6362-3560-2453-AFF4021CC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2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F12782-3311-19DA-C8CC-3326F6EFF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25" y="2083707"/>
            <a:ext cx="5244905" cy="4395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A7A41F-157A-3428-F47A-45DA41BB4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93332"/>
            <a:ext cx="5227286" cy="436607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C7808-9951-AAEF-3211-E78EE7CE9E38}"/>
              </a:ext>
            </a:extLst>
          </p:cNvPr>
          <p:cNvSpPr/>
          <p:nvPr/>
        </p:nvSpPr>
        <p:spPr>
          <a:xfrm>
            <a:off x="1096083" y="2547389"/>
            <a:ext cx="4533192" cy="3805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6B9C1A-98F8-7F95-CEAD-BDAD83933C27}"/>
              </a:ext>
            </a:extLst>
          </p:cNvPr>
          <p:cNvSpPr/>
          <p:nvPr/>
        </p:nvSpPr>
        <p:spPr>
          <a:xfrm>
            <a:off x="8991600" y="2547388"/>
            <a:ext cx="1314450" cy="300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5C3279-18D9-EB81-F8CB-BF29ED7A8C2D}"/>
              </a:ext>
            </a:extLst>
          </p:cNvPr>
          <p:cNvSpPr/>
          <p:nvPr/>
        </p:nvSpPr>
        <p:spPr>
          <a:xfrm>
            <a:off x="6818113" y="4450282"/>
            <a:ext cx="1314450" cy="702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0BF110C1-60C9-7692-2D35-76703EBAC154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7E9CADFE-876A-95C7-936D-A6FA0B771B19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2A3967FA-3895-C578-C395-31C8AD912FDF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9FFC73E8-4DB8-F86C-C81D-4E07B21E739A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A411661-C0A6-F42F-E8F1-02DA9BEFC96D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A5D328-095B-DAE6-18D0-C7951009F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F12782-3311-19DA-C8CC-3326F6EFF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25" y="2083707"/>
            <a:ext cx="5244905" cy="43951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C7808-9951-AAEF-3211-E78EE7CE9E38}"/>
              </a:ext>
            </a:extLst>
          </p:cNvPr>
          <p:cNvSpPr/>
          <p:nvPr/>
        </p:nvSpPr>
        <p:spPr>
          <a:xfrm>
            <a:off x="1885949" y="2847975"/>
            <a:ext cx="2624169" cy="2638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D7F3ED-4FCE-644F-2E5A-374528C7C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2" y="2093331"/>
            <a:ext cx="5227286" cy="43564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0FE3C1-846E-E53E-3D54-95D11C9CB5E5}"/>
              </a:ext>
            </a:extLst>
          </p:cNvPr>
          <p:cNvSpPr/>
          <p:nvPr/>
        </p:nvSpPr>
        <p:spPr>
          <a:xfrm>
            <a:off x="9124950" y="2943226"/>
            <a:ext cx="1285876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1C9DE6-B6AF-BC95-CD1F-2D6EF392E673}"/>
              </a:ext>
            </a:extLst>
          </p:cNvPr>
          <p:cNvSpPr/>
          <p:nvPr/>
        </p:nvSpPr>
        <p:spPr>
          <a:xfrm>
            <a:off x="6840576" y="4104819"/>
            <a:ext cx="1617624" cy="53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9086A52E-0BC9-E928-5733-043219613F0F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7012C5F-5F9F-1A8D-449C-F5A9FBB0DE61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6C6C26F-6AC8-CD4D-DEF2-7F779F6CA935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5ABE228-BD17-6D10-628E-AF7067D9D44F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85F60B8E-8A9D-832B-67F0-A49A9B778A8C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13015CC-C0BE-906E-66A2-85A3164A3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제어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5CBF8B-6157-D78D-78D1-BCF5ACA5C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26" y="2350312"/>
            <a:ext cx="5259499" cy="3896823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21DDD-D2AB-905A-4CBA-BA9F4C2DCAC8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68206481-13A3-22CA-6D8C-7C29CB5C8C7E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687E3C1B-7FA3-7F49-ABC3-A59091E4B1CE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5499310B-41E0-4862-7AC2-132179FCA5CA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AF91225-90EF-E0A6-CD89-4C1DED04FB7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78401E-9060-3288-E1CC-4F0BF88ED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4805F1-98A1-EA0A-F11A-129A19748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38" y="2368363"/>
            <a:ext cx="5328209" cy="39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에 숫자 타이머 적용, &quot;찬성한다&quot;VS&quot;필요없다&quot; 여러분의 ...">
            <a:extLst>
              <a:ext uri="{FF2B5EF4-FFF2-40B4-BE49-F238E27FC236}">
                <a16:creationId xmlns:a16="http://schemas.microsoft.com/office/drawing/2014/main" id="{6DE8E1C6-7410-8E50-B651-44AD32D44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3"/>
          <a:stretch/>
        </p:blipFill>
        <p:spPr bwMode="auto">
          <a:xfrm>
            <a:off x="1487608" y="2188355"/>
            <a:ext cx="9866376" cy="46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노후 소방차'를 화물차로 바꾼다? 결과는 '낙제점' &lt; 기획 &lt; 종합 &lt; 기사본문 - 상용차신문">
            <a:extLst>
              <a:ext uri="{FF2B5EF4-FFF2-40B4-BE49-F238E27FC236}">
                <a16:creationId xmlns:a16="http://schemas.microsoft.com/office/drawing/2014/main" id="{047D1D42-DA5A-18A4-834F-84019324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48" y="4054983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tail image">
            <a:extLst>
              <a:ext uri="{FF2B5EF4-FFF2-40B4-BE49-F238E27FC236}">
                <a16:creationId xmlns:a16="http://schemas.microsoft.com/office/drawing/2014/main" id="{C0924BB1-124F-B341-5A34-4F5A7106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11850" y="1197015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78">
            <a:extLst>
              <a:ext uri="{FF2B5EF4-FFF2-40B4-BE49-F238E27FC236}">
                <a16:creationId xmlns:a16="http://schemas.microsoft.com/office/drawing/2014/main" id="{F9AEC20B-79B9-AD07-6B33-14F7B82737A9}"/>
              </a:ext>
            </a:extLst>
          </p:cNvPr>
          <p:cNvSpPr/>
          <p:nvPr/>
        </p:nvSpPr>
        <p:spPr>
          <a:xfrm rot="16200000">
            <a:off x="7265914" y="2087330"/>
            <a:ext cx="275948" cy="68381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78">
            <a:extLst>
              <a:ext uri="{FF2B5EF4-FFF2-40B4-BE49-F238E27FC236}">
                <a16:creationId xmlns:a16="http://schemas.microsoft.com/office/drawing/2014/main" id="{170F09D8-0843-078E-3F75-A591CA3375C8}"/>
              </a:ext>
            </a:extLst>
          </p:cNvPr>
          <p:cNvSpPr/>
          <p:nvPr/>
        </p:nvSpPr>
        <p:spPr>
          <a:xfrm rot="16200000">
            <a:off x="10290479" y="2057960"/>
            <a:ext cx="275948" cy="742549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통형 9">
            <a:extLst>
              <a:ext uri="{FF2B5EF4-FFF2-40B4-BE49-F238E27FC236}">
                <a16:creationId xmlns:a16="http://schemas.microsoft.com/office/drawing/2014/main" id="{7A174375-FA4C-26A5-A8F2-EF41EDE8AD53}"/>
              </a:ext>
            </a:extLst>
          </p:cNvPr>
          <p:cNvSpPr/>
          <p:nvPr/>
        </p:nvSpPr>
        <p:spPr>
          <a:xfrm>
            <a:off x="10789302" y="1512688"/>
            <a:ext cx="203189" cy="5061382"/>
          </a:xfrm>
          <a:prstGeom prst="can">
            <a:avLst/>
          </a:prstGeom>
          <a:solidFill>
            <a:srgbClr val="2E6CA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AA8F9D-408F-BDF0-B13B-2ECA53895860}"/>
              </a:ext>
            </a:extLst>
          </p:cNvPr>
          <p:cNvSpPr/>
          <p:nvPr/>
        </p:nvSpPr>
        <p:spPr>
          <a:xfrm>
            <a:off x="10507039" y="6411159"/>
            <a:ext cx="757901" cy="346177"/>
          </a:xfrm>
          <a:prstGeom prst="ellipse">
            <a:avLst/>
          </a:prstGeom>
          <a:ln>
            <a:noFill/>
          </a:ln>
          <a:scene3d>
            <a:camera prst="orthographicFront">
              <a:rot lat="16478573" lon="15899182" rev="5699304"/>
            </a:camera>
            <a:lightRig rig="threePt" dir="t"/>
          </a:scene3d>
          <a:sp3d extrusionH="25400">
            <a:bevelT w="0" h="0"/>
            <a:extrusionClr>
              <a:schemeClr val="tx2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C24691-5C39-26E5-0360-EA12A4F7B2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144" r="26979"/>
          <a:stretch/>
        </p:blipFill>
        <p:spPr>
          <a:xfrm rot="16200000">
            <a:off x="8245077" y="582377"/>
            <a:ext cx="1108080" cy="36465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9A03C-42C9-091B-AAA8-2E78F75B91E8}"/>
              </a:ext>
            </a:extLst>
          </p:cNvPr>
          <p:cNvSpPr/>
          <p:nvPr/>
        </p:nvSpPr>
        <p:spPr>
          <a:xfrm>
            <a:off x="7511850" y="2104340"/>
            <a:ext cx="2543325" cy="6322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FA94C3-6AF7-B457-B6C0-BC60567F96E1}"/>
              </a:ext>
            </a:extLst>
          </p:cNvPr>
          <p:cNvSpPr/>
          <p:nvPr/>
        </p:nvSpPr>
        <p:spPr>
          <a:xfrm>
            <a:off x="7630843" y="2207291"/>
            <a:ext cx="468873" cy="4263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061D8-5972-A986-7FE4-3D3372C60D40}"/>
              </a:ext>
            </a:extLst>
          </p:cNvPr>
          <p:cNvSpPr txBox="1"/>
          <p:nvPr/>
        </p:nvSpPr>
        <p:spPr>
          <a:xfrm>
            <a:off x="8626246" y="2235800"/>
            <a:ext cx="142159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직진 </a:t>
            </a:r>
            <a:r>
              <a:rPr lang="en-US" altLang="ko-KR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</a:t>
            </a:r>
          </a:p>
        </p:txBody>
      </p:sp>
      <p:sp>
        <p:nvSpPr>
          <p:cNvPr id="30" name="자유형 31">
            <a:extLst>
              <a:ext uri="{FF2B5EF4-FFF2-40B4-BE49-F238E27FC236}">
                <a16:creationId xmlns:a16="http://schemas.microsoft.com/office/drawing/2014/main" id="{FBD51078-3FC4-F064-ABB5-F1AC2FCDC279}"/>
              </a:ext>
            </a:extLst>
          </p:cNvPr>
          <p:cNvSpPr/>
          <p:nvPr/>
        </p:nvSpPr>
        <p:spPr>
          <a:xfrm>
            <a:off x="10428453" y="1133918"/>
            <a:ext cx="909980" cy="522399"/>
          </a:xfrm>
          <a:custGeom>
            <a:avLst/>
            <a:gdLst>
              <a:gd name="connsiteX0" fmla="*/ 0 w 1720734"/>
              <a:gd name="connsiteY0" fmla="*/ 556953 h 556953"/>
              <a:gd name="connsiteX1" fmla="*/ 590204 w 1720734"/>
              <a:gd name="connsiteY1" fmla="*/ 8313 h 556953"/>
              <a:gd name="connsiteX2" fmla="*/ 1720734 w 1720734"/>
              <a:gd name="connsiteY2" fmla="*/ 0 h 556953"/>
              <a:gd name="connsiteX3" fmla="*/ 1172094 w 1720734"/>
              <a:gd name="connsiteY3" fmla="*/ 556953 h 556953"/>
              <a:gd name="connsiteX4" fmla="*/ 0 w 1720734"/>
              <a:gd name="connsiteY4" fmla="*/ 556953 h 5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734" h="556953">
                <a:moveTo>
                  <a:pt x="0" y="556953"/>
                </a:moveTo>
                <a:lnTo>
                  <a:pt x="590204" y="8313"/>
                </a:lnTo>
                <a:lnTo>
                  <a:pt x="1720734" y="0"/>
                </a:lnTo>
                <a:lnTo>
                  <a:pt x="1172094" y="556953"/>
                </a:lnTo>
                <a:lnTo>
                  <a:pt x="0" y="55695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BC97CC-4AE3-432F-3C9D-F8AD13C5837F}"/>
              </a:ext>
            </a:extLst>
          </p:cNvPr>
          <p:cNvSpPr txBox="1"/>
          <p:nvPr/>
        </p:nvSpPr>
        <p:spPr>
          <a:xfrm>
            <a:off x="10561853" y="1202118"/>
            <a:ext cx="716986" cy="2154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 양 열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08443D-F1B2-2BCE-3B6D-71144790C0DD}"/>
              </a:ext>
            </a:extLst>
          </p:cNvPr>
          <p:cNvCxnSpPr>
            <a:stCxn id="7" idx="3"/>
          </p:cNvCxnSpPr>
          <p:nvPr/>
        </p:nvCxnSpPr>
        <p:spPr>
          <a:xfrm flipH="1">
            <a:off x="2678724" y="1559346"/>
            <a:ext cx="4833126" cy="299629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503B73-FAB7-81A9-A905-9D67A336C175}"/>
              </a:ext>
            </a:extLst>
          </p:cNvPr>
          <p:cNvCxnSpPr>
            <a:cxnSpLocks/>
          </p:cNvCxnSpPr>
          <p:nvPr/>
        </p:nvCxnSpPr>
        <p:spPr>
          <a:xfrm flipH="1">
            <a:off x="4860806" y="1711838"/>
            <a:ext cx="2908092" cy="414663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DB4779-1FE3-5A62-6065-B7715F888A45}"/>
              </a:ext>
            </a:extLst>
          </p:cNvPr>
          <p:cNvSpPr txBox="1"/>
          <p:nvPr/>
        </p:nvSpPr>
        <p:spPr>
          <a:xfrm>
            <a:off x="1412051" y="144398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</a:t>
            </a:r>
            <a:r>
              <a:rPr lang="ko-KR" altLang="en-US" sz="2400" b="1" dirty="0"/>
              <a:t>계획도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DDD1F31-874C-515B-C47B-CBA8DBE69263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C203281B-2810-8711-1D90-0BEC3F68C148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8CC2938E-C4EF-FC86-88C0-4178B0C9570D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738BCB1D-ABB2-10C0-8564-8CA4C4ABB9BB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0A173EE1-995F-E7A7-F71D-ED18AE7C9B71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73A8FC-5E3B-9377-1AAF-1381C2435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07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120FB15-2AA8-401E-9CA4-FDF3CE3AE31E}"/>
              </a:ext>
            </a:extLst>
          </p:cNvPr>
          <p:cNvSpPr txBox="1"/>
          <p:nvPr/>
        </p:nvSpPr>
        <p:spPr>
          <a:xfrm>
            <a:off x="1167246" y="5619724"/>
            <a:ext cx="428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+mj-lt"/>
              </a:rPr>
              <a:t>이벤트에 맞는 이미지 제작</a:t>
            </a:r>
            <a:r>
              <a:rPr lang="en-US" altLang="ko-KR" b="1" dirty="0">
                <a:latin typeface="+mj-lt"/>
              </a:rPr>
              <a:t>(2700x500)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AA65-1483-4751-B297-2CAFAAB724B2}"/>
              </a:ext>
            </a:extLst>
          </p:cNvPr>
          <p:cNvSpPr txBox="1"/>
          <p:nvPr/>
        </p:nvSpPr>
        <p:spPr>
          <a:xfrm>
            <a:off x="8132563" y="6095250"/>
            <a:ext cx="302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이벤트에 따른 파일읽기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A70B0-7040-D09C-F040-CBEFB87E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35" y="2180283"/>
            <a:ext cx="6113527" cy="3064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B5D8E1-BFB2-09D6-0CD6-487ECC46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38" y="3282949"/>
            <a:ext cx="3919329" cy="76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7FF08-3378-3188-1432-6D664D82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839" y="2172246"/>
            <a:ext cx="3919329" cy="1107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DF97EA-AD7D-09E6-D41D-F6A95A25F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131" y="4052057"/>
            <a:ext cx="3919329" cy="850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508369-9E21-E569-C02C-4866661F665C}"/>
              </a:ext>
            </a:extLst>
          </p:cNvPr>
          <p:cNvSpPr txBox="1"/>
          <p:nvPr/>
        </p:nvSpPr>
        <p:spPr>
          <a:xfrm>
            <a:off x="4932811" y="1397733"/>
            <a:ext cx="229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</a:t>
            </a:r>
            <a:r>
              <a:rPr lang="ko-KR" altLang="en-US" sz="2400" b="1" dirty="0"/>
              <a:t>이미지 제작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7369F256-B3DC-47A6-0FEB-7D06DF10AB81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B9FEADD-1F2B-0F7D-9693-F8EA0F082637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B7B820A0-35FF-B3BE-F2F8-0ABB2DB65A0F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4BCCA0D3-94C0-498C-F7E1-15482088255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13F50A7B-B1BA-C1B2-E4AB-566BB1CD8415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5EE044-5680-D0AB-76BB-206621DA6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9F7AA5-F7BF-68F1-03D0-5BDC549B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187" y="2591792"/>
            <a:ext cx="6011694" cy="33815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A316215-E6F6-8A58-2D45-301D73172066}"/>
              </a:ext>
            </a:extLst>
          </p:cNvPr>
          <p:cNvSpPr/>
          <p:nvPr/>
        </p:nvSpPr>
        <p:spPr>
          <a:xfrm>
            <a:off x="4602532" y="2368530"/>
            <a:ext cx="1896893" cy="910278"/>
          </a:xfrm>
          <a:prstGeom prst="ellipse">
            <a:avLst/>
          </a:prstGeom>
          <a:noFill/>
          <a:ln w="38100">
            <a:solidFill>
              <a:srgbClr val="FD5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EFA748-C1BD-E6C4-13D5-A8E025553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25" y="3785727"/>
            <a:ext cx="3025302" cy="56024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23A421-DCCE-E1A0-0728-499E2A6EF500}"/>
              </a:ext>
            </a:extLst>
          </p:cNvPr>
          <p:cNvSpPr/>
          <p:nvPr/>
        </p:nvSpPr>
        <p:spPr>
          <a:xfrm rot="10800000">
            <a:off x="5380745" y="3785727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1BC3BC0-8B57-B30D-891B-C53F39BBA55F}"/>
              </a:ext>
            </a:extLst>
          </p:cNvPr>
          <p:cNvSpPr/>
          <p:nvPr/>
        </p:nvSpPr>
        <p:spPr>
          <a:xfrm rot="16200000">
            <a:off x="4369068" y="3360387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OpenCV Python 입문(3) - 이미지 슬라이드쇼 만들기">
            <a:extLst>
              <a:ext uri="{FF2B5EF4-FFF2-40B4-BE49-F238E27FC236}">
                <a16:creationId xmlns:a16="http://schemas.microsoft.com/office/drawing/2014/main" id="{CEAB9BEF-F9D6-F336-7B3F-E6B0E572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9" y="3144343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FAF6E7-90A1-7822-E761-24E03E2836AF}"/>
              </a:ext>
            </a:extLst>
          </p:cNvPr>
          <p:cNvSpPr txBox="1"/>
          <p:nvPr/>
        </p:nvSpPr>
        <p:spPr>
          <a:xfrm>
            <a:off x="4826268" y="1454947"/>
            <a:ext cx="2061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3.</a:t>
            </a:r>
            <a:r>
              <a:rPr lang="ko-KR" altLang="en-US" sz="2400" b="1" dirty="0"/>
              <a:t>슬라이드쇼     개발 계획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9CCD421-760E-607F-64C1-868476FD2F3F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DAA5EEC1-0CE6-658B-0A3E-0422EA84D14C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93FE8F7-BE21-F0BB-70CD-6F4C5B587A83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9A01BA07-B27E-142D-E417-FF82CE2B3AD5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EE9B9E0-24CA-EEEC-3495-603384B287C4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132A01-9AFD-331B-F6E7-C9B01D0B5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8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F4EB2-F059-6990-94B7-172A9602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5" y="1401374"/>
            <a:ext cx="6012776" cy="452590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4E8A6-D119-4055-BF53-2D19C9E25CA2}"/>
              </a:ext>
            </a:extLst>
          </p:cNvPr>
          <p:cNvSpPr/>
          <p:nvPr/>
        </p:nvSpPr>
        <p:spPr>
          <a:xfrm>
            <a:off x="1157172" y="1678801"/>
            <a:ext cx="3066227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96A2D-CC19-45EF-819A-6EFA2B45513A}"/>
              </a:ext>
            </a:extLst>
          </p:cNvPr>
          <p:cNvSpPr txBox="1"/>
          <p:nvPr/>
        </p:nvSpPr>
        <p:spPr>
          <a:xfrm>
            <a:off x="6908386" y="2004292"/>
            <a:ext cx="35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1. </a:t>
            </a:r>
            <a:r>
              <a:rPr lang="ko-KR" altLang="en-US" b="1" dirty="0">
                <a:latin typeface="+mj-lt"/>
              </a:rPr>
              <a:t>상황함수에서 받은 이미지</a:t>
            </a:r>
            <a:r>
              <a:rPr lang="en-US" altLang="ko-KR" b="1" dirty="0">
                <a:latin typeface="+mj-lt"/>
              </a:rPr>
              <a:t>read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0673E-8402-4B58-87B5-0AF8BA12A08E}"/>
              </a:ext>
            </a:extLst>
          </p:cNvPr>
          <p:cNvSpPr/>
          <p:nvPr/>
        </p:nvSpPr>
        <p:spPr>
          <a:xfrm>
            <a:off x="895610" y="3228583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5F807-98CB-439A-A28C-AD72D6C3285A}"/>
              </a:ext>
            </a:extLst>
          </p:cNvPr>
          <p:cNvSpPr txBox="1"/>
          <p:nvPr/>
        </p:nvSpPr>
        <p:spPr>
          <a:xfrm>
            <a:off x="6908386" y="2899903"/>
            <a:ext cx="35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2. </a:t>
            </a:r>
            <a:r>
              <a:rPr lang="ko-KR" altLang="en-US" b="1" dirty="0">
                <a:latin typeface="+mj-lt"/>
              </a:rPr>
              <a:t>전광판 </a:t>
            </a:r>
            <a:r>
              <a:rPr lang="en-US" altLang="ko-KR" b="1" dirty="0">
                <a:latin typeface="+mj-lt"/>
              </a:rPr>
              <a:t>size</a:t>
            </a:r>
            <a:r>
              <a:rPr lang="ko-KR" altLang="en-US" b="1" dirty="0">
                <a:latin typeface="+mj-lt"/>
              </a:rPr>
              <a:t>에 맞게 </a:t>
            </a:r>
            <a:r>
              <a:rPr lang="en-US" altLang="ko-KR" b="1" dirty="0">
                <a:latin typeface="+mj-lt"/>
              </a:rPr>
              <a:t>resize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E08B0-43E6-4E3E-8312-8639DB4FDDB2}"/>
              </a:ext>
            </a:extLst>
          </p:cNvPr>
          <p:cNvSpPr txBox="1"/>
          <p:nvPr/>
        </p:nvSpPr>
        <p:spPr>
          <a:xfrm>
            <a:off x="6908386" y="3388880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3. </a:t>
            </a:r>
            <a:r>
              <a:rPr lang="ko-KR" altLang="en-US" b="1" dirty="0">
                <a:latin typeface="+mj-lt"/>
              </a:rPr>
              <a:t>전광판이 나타내는 좌측상단으로 </a:t>
            </a:r>
            <a:r>
              <a:rPr lang="en-US" altLang="ko-KR" b="1" dirty="0">
                <a:latin typeface="+mj-lt"/>
              </a:rPr>
              <a:t>move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ED769-A708-4DD1-8C25-AB72DB68C220}"/>
              </a:ext>
            </a:extLst>
          </p:cNvPr>
          <p:cNvSpPr/>
          <p:nvPr/>
        </p:nvSpPr>
        <p:spPr>
          <a:xfrm>
            <a:off x="895610" y="366432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9692-D6B4-4153-A5DC-AD0325AC2E8C}"/>
              </a:ext>
            </a:extLst>
          </p:cNvPr>
          <p:cNvSpPr txBox="1"/>
          <p:nvPr/>
        </p:nvSpPr>
        <p:spPr>
          <a:xfrm>
            <a:off x="6941877" y="4436465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5. </a:t>
            </a:r>
            <a:r>
              <a:rPr lang="ko-KR" altLang="en-US" b="1" dirty="0">
                <a:latin typeface="+mj-lt"/>
              </a:rPr>
              <a:t>슬라이드쇼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86805-6537-4164-A57A-A74E7AEEF395}"/>
              </a:ext>
            </a:extLst>
          </p:cNvPr>
          <p:cNvSpPr txBox="1"/>
          <p:nvPr/>
        </p:nvSpPr>
        <p:spPr>
          <a:xfrm>
            <a:off x="6941877" y="3910834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4. </a:t>
            </a:r>
            <a:r>
              <a:rPr lang="en-US" altLang="ko-KR" b="1" dirty="0" err="1">
                <a:latin typeface="+mj-lt"/>
              </a:rPr>
              <a:t>WindowBar</a:t>
            </a:r>
            <a:r>
              <a:rPr lang="ko-KR" altLang="en-US" b="1" dirty="0">
                <a:latin typeface="+mj-lt"/>
              </a:rPr>
              <a:t>를 제거하기위해 전체화면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8A0A1B-92AA-4450-BDA0-11DF81F62DD4}"/>
              </a:ext>
            </a:extLst>
          </p:cNvPr>
          <p:cNvSpPr/>
          <p:nvPr/>
        </p:nvSpPr>
        <p:spPr>
          <a:xfrm>
            <a:off x="895610" y="412285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AE81F7-B11D-4C40-84A4-0C868F2FCF51}"/>
              </a:ext>
            </a:extLst>
          </p:cNvPr>
          <p:cNvSpPr/>
          <p:nvPr/>
        </p:nvSpPr>
        <p:spPr>
          <a:xfrm>
            <a:off x="895610" y="4555611"/>
            <a:ext cx="5135672" cy="1394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27DB96-EC2A-41DD-AA77-459DEB456927}"/>
              </a:ext>
            </a:extLst>
          </p:cNvPr>
          <p:cNvSpPr/>
          <p:nvPr/>
        </p:nvSpPr>
        <p:spPr>
          <a:xfrm>
            <a:off x="800147" y="1722642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11597E-2222-4777-8C59-B2EF6428355C}"/>
              </a:ext>
            </a:extLst>
          </p:cNvPr>
          <p:cNvSpPr/>
          <p:nvPr/>
        </p:nvSpPr>
        <p:spPr>
          <a:xfrm>
            <a:off x="538586" y="3263030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A2E9668-1137-4AD7-95B8-D9A217CD5758}"/>
              </a:ext>
            </a:extLst>
          </p:cNvPr>
          <p:cNvSpPr/>
          <p:nvPr/>
        </p:nvSpPr>
        <p:spPr>
          <a:xfrm>
            <a:off x="538586" y="375200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96BF4D-72DB-4F6B-A4BB-A443A03F5BB0}"/>
              </a:ext>
            </a:extLst>
          </p:cNvPr>
          <p:cNvSpPr/>
          <p:nvPr/>
        </p:nvSpPr>
        <p:spPr>
          <a:xfrm>
            <a:off x="538586" y="421565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2B9EE32-A911-4AA2-B443-790A67102E0B}"/>
              </a:ext>
            </a:extLst>
          </p:cNvPr>
          <p:cNvSpPr/>
          <p:nvPr/>
        </p:nvSpPr>
        <p:spPr>
          <a:xfrm>
            <a:off x="538586" y="4571085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C6B3A-087B-62CE-8AB3-ACE991AE991B}"/>
              </a:ext>
            </a:extLst>
          </p:cNvPr>
          <p:cNvSpPr txBox="1"/>
          <p:nvPr/>
        </p:nvSpPr>
        <p:spPr>
          <a:xfrm>
            <a:off x="8132563" y="1293347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</a:t>
            </a:r>
            <a:r>
              <a:rPr lang="ko-KR" altLang="en-US" sz="2400" b="1" dirty="0"/>
              <a:t>상세 코드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75670F36-6C33-5DBE-22CB-69047EDE9669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5659B6B9-D792-5AF4-4096-58D037606F96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A5C606A-61E4-B215-E2C0-B70878F425D5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A1A6EB33-D53E-18AA-A799-8AE3B7F95687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EB7F595-2968-FB47-5472-E38D1F541FC0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74097A-CBBE-EDA3-0D87-52DED114F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4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C7D5B7-6059-C4F5-307D-66058C69F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07506"/>
              </p:ext>
            </p:extLst>
          </p:nvPr>
        </p:nvGraphicFramePr>
        <p:xfrm>
          <a:off x="7631811" y="2697283"/>
          <a:ext cx="2778306" cy="27332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89153">
                  <a:extLst>
                    <a:ext uri="{9D8B030D-6E8A-4147-A177-3AD203B41FA5}">
                      <a16:colId xmlns:a16="http://schemas.microsoft.com/office/drawing/2014/main" val="3983132282"/>
                    </a:ext>
                  </a:extLst>
                </a:gridCol>
                <a:gridCol w="1389153">
                  <a:extLst>
                    <a:ext uri="{9D8B030D-6E8A-4147-A177-3AD203B41FA5}">
                      <a16:colId xmlns:a16="http://schemas.microsoft.com/office/drawing/2014/main" val="3864538125"/>
                    </a:ext>
                  </a:extLst>
                </a:gridCol>
              </a:tblGrid>
              <a:tr h="91109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Fire truck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37769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train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371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10052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test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72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70914"/>
                  </a:ext>
                </a:extLst>
              </a:tr>
            </a:tbl>
          </a:graphicData>
        </a:graphic>
      </p:graphicFrame>
      <p:pic>
        <p:nvPicPr>
          <p:cNvPr id="2050" name="Picture 2" descr="인명구조의 최선봉, 소방차의 모든 것 : 네이버 포스트">
            <a:extLst>
              <a:ext uri="{FF2B5EF4-FFF2-40B4-BE49-F238E27FC236}">
                <a16:creationId xmlns:a16="http://schemas.microsoft.com/office/drawing/2014/main" id="{34987F05-1DB3-BAEB-1A2C-18CA683C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2394510"/>
            <a:ext cx="5110025" cy="33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6D074C-52C5-A6CF-2F53-2C7735387B89}"/>
              </a:ext>
            </a:extLst>
          </p:cNvPr>
          <p:cNvGrpSpPr/>
          <p:nvPr/>
        </p:nvGrpSpPr>
        <p:grpSpPr>
          <a:xfrm>
            <a:off x="347866" y="2280407"/>
            <a:ext cx="11844134" cy="3557813"/>
            <a:chOff x="173933" y="1990561"/>
            <a:chExt cx="11844134" cy="35578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A53CF9-74B7-909A-1DC8-1360D46E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933" y="1990561"/>
              <a:ext cx="11844134" cy="35578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64E56F-CC77-BE68-7DF5-DCC74EC2CED0}"/>
                </a:ext>
              </a:extLst>
            </p:cNvPr>
            <p:cNvSpPr/>
            <p:nvPr/>
          </p:nvSpPr>
          <p:spPr>
            <a:xfrm>
              <a:off x="615435" y="3025302"/>
              <a:ext cx="11300948" cy="40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1D1BF92-72FC-7079-5DA7-DDA3C3483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8" y="1963670"/>
            <a:ext cx="12192000" cy="4407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F4600C-DD03-D58F-EA07-701530D2788D}"/>
              </a:ext>
            </a:extLst>
          </p:cNvPr>
          <p:cNvSpPr txBox="1"/>
          <p:nvPr/>
        </p:nvSpPr>
        <p:spPr>
          <a:xfrm>
            <a:off x="4968073" y="1274353"/>
            <a:ext cx="210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5.</a:t>
            </a:r>
            <a:r>
              <a:rPr lang="ko-KR" altLang="en-US" sz="2400" b="1" dirty="0"/>
              <a:t>데이터 수집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89287B8B-1404-A8F5-D249-B171EE5BA51C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D2AD7002-83E2-18BA-22A6-6BC96BCA2921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3FB29D4-E3A5-5FAE-FCF6-312218492B9B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4A06E37-5651-2291-9A84-2299C003C743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EC214E5D-CD9B-82D9-D2AA-B5F3A7C5D2F3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008170-4794-B709-E953-C688DAADB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99" y="2852093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8163772" y="3481151"/>
            <a:ext cx="4988350" cy="1656727"/>
            <a:chOff x="5161161" y="2447433"/>
            <a:chExt cx="498835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92011" y="2954738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200" b="1" dirty="0"/>
            </a:p>
          </p:txBody>
        </p:sp>
      </p:grp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5478613" y="4139972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5468010" y="3351878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5478613" y="4928066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5468010" y="3019486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2669" y="1892400"/>
            <a:ext cx="65998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0195E2-5266-AABA-81F1-B39506204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32" y="6242162"/>
            <a:ext cx="119241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python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train.py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img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640 --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batch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16 --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epochs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10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data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young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.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yaml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weights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yolov5s.pt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–optimizer Adam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A5D76-4B16-83E3-0A70-DFFE442334BC}"/>
              </a:ext>
            </a:extLst>
          </p:cNvPr>
          <p:cNvSpPr txBox="1"/>
          <p:nvPr/>
        </p:nvSpPr>
        <p:spPr>
          <a:xfrm>
            <a:off x="5653706" y="1303346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6.</a:t>
            </a:r>
            <a:r>
              <a:rPr lang="ko-KR" altLang="en-US" sz="2400" b="1" dirty="0"/>
              <a:t>학습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7C6723D-0139-9876-8CDB-8426E945D1BE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24DC1B33-6947-9EB6-2DCC-457D4B52C3E9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BC99C79-23D4-96CA-5C78-EEB9B3FC2D1A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E69D71AA-BA7E-0A70-684C-1C55DDB2AEB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27763C2-F5F0-69B1-8432-60BF4487F348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40BC40-F2D7-872F-2CB3-DA509E202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967BBB27-5C39-D514-BD3F-16E6885B5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88550"/>
              </p:ext>
            </p:extLst>
          </p:nvPr>
        </p:nvGraphicFramePr>
        <p:xfrm>
          <a:off x="1672433" y="1516894"/>
          <a:ext cx="8128000" cy="5204775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772887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962973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6112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722454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9076846"/>
                    </a:ext>
                  </a:extLst>
                </a:gridCol>
              </a:tblGrid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Wights</a:t>
                      </a:r>
                      <a:endParaRPr lang="ko-KR" alt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Yolov5s.pt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440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kumimoji="0" lang="en-US" altLang="ko-KR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optimizer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Adam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4277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Batch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8494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81025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metrics/recall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96290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metrics/precision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0.05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2061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metrics/mAP_0.5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9956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5A3015-813F-7103-F266-B31AD4876237}"/>
              </a:ext>
            </a:extLst>
          </p:cNvPr>
          <p:cNvSpPr txBox="1"/>
          <p:nvPr/>
        </p:nvSpPr>
        <p:spPr>
          <a:xfrm>
            <a:off x="5132867" y="1018306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7.</a:t>
            </a:r>
            <a:r>
              <a:rPr lang="ko-KR" altLang="en-US" sz="2400" b="1" dirty="0"/>
              <a:t>학습 결과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8840867-E5E1-B710-510D-71BF08EB9D7D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4F03197-82E1-C13F-B845-94FC6D8250DA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01881E27-5C72-B03B-8243-E7A5B7C8970B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57DE10-C1B7-F6B1-26E4-FB4B68D0FB43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E880FDA-482D-298F-A55A-0F8310CC0D20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15B20C-5F60-D1E1-8A7D-0F559DC8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8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08E573A-6049-5A5A-60DA-3F8E2725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8" y="1914030"/>
            <a:ext cx="2048161" cy="762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2AAF05-BF5C-961A-3CF4-DD04BEF4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" y="3704643"/>
            <a:ext cx="5268060" cy="1057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FE71C4-628C-CE9E-E215-ADD4519F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441" y="2095314"/>
            <a:ext cx="3448531" cy="266737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DD0FD2A-2E3E-637A-D377-FCB7D20CD08A}"/>
              </a:ext>
            </a:extLst>
          </p:cNvPr>
          <p:cNvSpPr/>
          <p:nvPr/>
        </p:nvSpPr>
        <p:spPr>
          <a:xfrm>
            <a:off x="5615081" y="2803917"/>
            <a:ext cx="1459149" cy="9435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ED506-12F8-CE5D-62D2-6ABC03704C45}"/>
              </a:ext>
            </a:extLst>
          </p:cNvPr>
          <p:cNvSpPr txBox="1"/>
          <p:nvPr/>
        </p:nvSpPr>
        <p:spPr>
          <a:xfrm>
            <a:off x="664514" y="2968691"/>
            <a:ext cx="466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/>
              <a:t>긴급차량 </a:t>
            </a:r>
            <a:r>
              <a:rPr lang="ko-KR" altLang="en-US" b="1" dirty="0" err="1"/>
              <a:t>인식시</a:t>
            </a:r>
            <a:r>
              <a:rPr lang="ko-KR" altLang="en-US" b="1" dirty="0"/>
              <a:t> </a:t>
            </a:r>
            <a:r>
              <a:rPr lang="en-US" altLang="ko-KR" b="1" dirty="0"/>
              <a:t>q</a:t>
            </a:r>
            <a:r>
              <a:rPr lang="ko-KR" altLang="en-US" b="1" dirty="0"/>
              <a:t>에 </a:t>
            </a:r>
            <a:r>
              <a:rPr lang="ko-KR" altLang="en-US" b="1" dirty="0" err="1"/>
              <a:t>클래스값</a:t>
            </a:r>
            <a:r>
              <a:rPr lang="ko-KR" altLang="en-US" b="1" dirty="0"/>
              <a:t> 저장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CEECE-18AF-88E1-C74C-954C183678EF}"/>
              </a:ext>
            </a:extLst>
          </p:cNvPr>
          <p:cNvSpPr txBox="1"/>
          <p:nvPr/>
        </p:nvSpPr>
        <p:spPr>
          <a:xfrm>
            <a:off x="7779727" y="5099503"/>
            <a:ext cx="466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/>
              <a:t>q.Get</a:t>
            </a:r>
            <a:r>
              <a:rPr lang="ko-KR" altLang="en-US" b="1" dirty="0"/>
              <a:t>을 통해 받은 클래스 값이 </a:t>
            </a:r>
            <a:endParaRPr lang="en-US" altLang="ko-KR" b="1" dirty="0"/>
          </a:p>
          <a:p>
            <a:pPr algn="l"/>
            <a:r>
              <a:rPr lang="ko-KR" altLang="en-US" b="1" dirty="0"/>
              <a:t>일치 할 때 상태 변화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96194-F14D-E936-E3C7-5C69EC86461F}"/>
              </a:ext>
            </a:extLst>
          </p:cNvPr>
          <p:cNvSpPr txBox="1"/>
          <p:nvPr/>
        </p:nvSpPr>
        <p:spPr>
          <a:xfrm>
            <a:off x="5190820" y="1374112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8.</a:t>
            </a:r>
            <a:r>
              <a:rPr lang="ko-KR" altLang="en-US" sz="2400" b="1" dirty="0"/>
              <a:t>스레드간 통신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0F858076-9139-F52A-671F-81B5D66196A7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37D6651F-3A58-FD15-303A-6ECF9A4BC932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AA91982D-8A58-3C9C-5E8A-EF55505384C5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E526E118-8464-8FA4-06FA-8F82C17F4861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E8B24955-C5DF-3D37-2465-3621DB9915D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D75D15-6ED6-C554-EB97-6A8E18FAD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3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E5BE5F-ECEB-BF17-D17B-D1C1915B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28" y="2150590"/>
            <a:ext cx="8218136" cy="2703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BB18A-E573-9836-17E5-AF6B5C92E60F}"/>
              </a:ext>
            </a:extLst>
          </p:cNvPr>
          <p:cNvSpPr txBox="1"/>
          <p:nvPr/>
        </p:nvSpPr>
        <p:spPr>
          <a:xfrm>
            <a:off x="2079271" y="5194938"/>
            <a:ext cx="6790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+mj-lt"/>
              </a:rPr>
              <a:t>1. Q</a:t>
            </a:r>
            <a:r>
              <a:rPr lang="ko-KR" altLang="en-US" sz="2800" b="1" dirty="0">
                <a:latin typeface="+mj-lt"/>
              </a:rPr>
              <a:t>값을 보내고 </a:t>
            </a:r>
            <a:r>
              <a:rPr lang="en-US" altLang="ko-KR" sz="2800" b="1" dirty="0">
                <a:latin typeface="+mj-lt"/>
              </a:rPr>
              <a:t>detect</a:t>
            </a:r>
            <a:r>
              <a:rPr lang="ko-KR" altLang="en-US" sz="2800" b="1" dirty="0">
                <a:latin typeface="+mj-lt"/>
              </a:rPr>
              <a:t>를 실행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2. Q</a:t>
            </a:r>
            <a:r>
              <a:rPr lang="ko-KR" altLang="en-US" sz="2800" b="1" dirty="0">
                <a:latin typeface="+mj-lt"/>
              </a:rPr>
              <a:t>값을 받으며 </a:t>
            </a:r>
            <a:r>
              <a:rPr lang="en-US" altLang="ko-KR" sz="2800" b="1" dirty="0">
                <a:latin typeface="+mj-lt"/>
              </a:rPr>
              <a:t>STATE</a:t>
            </a:r>
            <a:r>
              <a:rPr lang="ko-KR" altLang="en-US" sz="2800" b="1" dirty="0">
                <a:latin typeface="+mj-lt"/>
              </a:rPr>
              <a:t>변수 변경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3. </a:t>
            </a:r>
            <a:r>
              <a:rPr lang="ko-KR" altLang="en-US" sz="2800" b="1" dirty="0">
                <a:latin typeface="+mj-lt"/>
              </a:rPr>
              <a:t>신호등 프로그램 실행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2B553-EC5D-A7ED-87DE-42C9B87E0DF3}"/>
              </a:ext>
            </a:extLst>
          </p:cNvPr>
          <p:cNvSpPr/>
          <p:nvPr/>
        </p:nvSpPr>
        <p:spPr>
          <a:xfrm>
            <a:off x="1943084" y="3015574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E307BF-A963-6D66-C3F0-2478197938BC}"/>
              </a:ext>
            </a:extLst>
          </p:cNvPr>
          <p:cNvSpPr/>
          <p:nvPr/>
        </p:nvSpPr>
        <p:spPr>
          <a:xfrm>
            <a:off x="1943084" y="2699241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118555-EBEC-C27A-600F-3F66F4C92117}"/>
              </a:ext>
            </a:extLst>
          </p:cNvPr>
          <p:cNvSpPr/>
          <p:nvPr/>
        </p:nvSpPr>
        <p:spPr>
          <a:xfrm>
            <a:off x="1943084" y="3331907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6E745-6BF9-42B2-92B0-E495568B4AA1}"/>
              </a:ext>
            </a:extLst>
          </p:cNvPr>
          <p:cNvSpPr txBox="1"/>
          <p:nvPr/>
        </p:nvSpPr>
        <p:spPr>
          <a:xfrm>
            <a:off x="5042067" y="1198810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9.</a:t>
            </a:r>
            <a:r>
              <a:rPr lang="ko-KR" altLang="en-US" sz="2400" b="1" dirty="0"/>
              <a:t>스레드  구성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49FA9330-66C6-E4D8-7B1F-F5A9BCD2BA2E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E55EC042-0E4D-6C1D-66E2-10DE5DD347AD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64249E91-2667-1580-1B12-704D9E396A59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88B34402-1F85-9B8C-ABFB-7CEA5C3C7452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6B597886-6485-6551-AB5A-58DFC5EC3454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097D79-F354-5C74-E67F-2FFEDF154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22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449918" y="1310106"/>
            <a:ext cx="129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CF53-9241-31D3-C01D-5528F04DECB3}"/>
              </a:ext>
            </a:extLst>
          </p:cNvPr>
          <p:cNvSpPr txBox="1"/>
          <p:nvPr/>
        </p:nvSpPr>
        <p:spPr>
          <a:xfrm>
            <a:off x="7496188" y="2945716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 dirty="0">
                <a:latin typeface="+mn-ea"/>
              </a:rPr>
              <a:t>가볍고 효율적임</a:t>
            </a:r>
          </a:p>
        </p:txBody>
      </p:sp>
      <p:pic>
        <p:nvPicPr>
          <p:cNvPr id="2050" name="Picture 2" descr="/img/Ch">
            <a:extLst>
              <a:ext uri="{FF2B5EF4-FFF2-40B4-BE49-F238E27FC236}">
                <a16:creationId xmlns:a16="http://schemas.microsoft.com/office/drawing/2014/main" id="{8149177A-E9CB-F887-E374-C86485CA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94" y="2710489"/>
            <a:ext cx="5625806" cy="31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장고 - 해시넷">
            <a:extLst>
              <a:ext uri="{FF2B5EF4-FFF2-40B4-BE49-F238E27FC236}">
                <a16:creationId xmlns:a16="http://schemas.microsoft.com/office/drawing/2014/main" id="{9139C796-C8B4-A4CD-5623-95B5206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333" y1="52000" x2="11333" y2="52000"/>
                        <a14:foregroundMark x1="27333" y1="58000" x2="27333" y2="58000"/>
                        <a14:foregroundMark x1="27333" y1="18000" x2="27333" y2="18000"/>
                        <a14:foregroundMark x1="40000" y1="52000" x2="40000" y2="52000"/>
                        <a14:foregroundMark x1="48333" y1="58000" x2="48333" y2="58000"/>
                        <a14:foregroundMark x1="85667" y1="65000" x2="85667" y2="65000"/>
                        <a14:foregroundMark x1="67000" y1="90000" x2="67000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77" y="2945716"/>
            <a:ext cx="110799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라즈베리파이의 HDMI 사운드 드라이버 설정 - RastaLion's IT Blog">
            <a:extLst>
              <a:ext uri="{FF2B5EF4-FFF2-40B4-BE49-F238E27FC236}">
                <a16:creationId xmlns:a16="http://schemas.microsoft.com/office/drawing/2014/main" id="{3B91A5E6-45E9-CF84-A3F3-1691DD127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67" y="5083116"/>
            <a:ext cx="646913" cy="6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46F5FD-C0BB-F488-86B2-040E3E8514DC}"/>
              </a:ext>
            </a:extLst>
          </p:cNvPr>
          <p:cNvSpPr txBox="1"/>
          <p:nvPr/>
        </p:nvSpPr>
        <p:spPr>
          <a:xfrm>
            <a:off x="7496188" y="3436647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확장성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20546-1647-7D34-4FDC-75B03504F323}"/>
              </a:ext>
            </a:extLst>
          </p:cNvPr>
          <p:cNvSpPr txBox="1"/>
          <p:nvPr/>
        </p:nvSpPr>
        <p:spPr>
          <a:xfrm>
            <a:off x="7496188" y="3933550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신뢰성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55BC23-B60C-5590-C1E0-E96CD235B9FA}"/>
              </a:ext>
            </a:extLst>
          </p:cNvPr>
          <p:cNvSpPr txBox="1"/>
          <p:nvPr/>
        </p:nvSpPr>
        <p:spPr>
          <a:xfrm>
            <a:off x="7496188" y="4430453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보안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51D631-5465-6174-2EC3-73CB591BD06D}"/>
              </a:ext>
            </a:extLst>
          </p:cNvPr>
          <p:cNvSpPr txBox="1"/>
          <p:nvPr/>
        </p:nvSpPr>
        <p:spPr>
          <a:xfrm>
            <a:off x="7496188" y="4927356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우수한 지원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5AACC5-5CD4-6460-A4F6-B82F4CCC738C}"/>
              </a:ext>
            </a:extLst>
          </p:cNvPr>
          <p:cNvSpPr txBox="1"/>
          <p:nvPr/>
        </p:nvSpPr>
        <p:spPr>
          <a:xfrm>
            <a:off x="821940" y="2189717"/>
            <a:ext cx="485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M2M, IOT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를 위한 표준 기반 메시징 프로토콜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419783-5C15-9A11-A5CB-65459DE65866}"/>
              </a:ext>
            </a:extLst>
          </p:cNvPr>
          <p:cNvSpPr txBox="1"/>
          <p:nvPr/>
        </p:nvSpPr>
        <p:spPr>
          <a:xfrm>
            <a:off x="8915456" y="2189717"/>
            <a:ext cx="82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장점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1BC19735-42F2-DCBB-D1A7-4C00A6774B32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0B63158-B9DC-20F0-0B18-49847D278910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654643C-5A1D-48FC-73FA-147DA6BA25C8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A74BF0D5-6B33-3B8C-487C-51DD312D43F9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CBE9EC1-C156-E2D3-9CA7-5DDE7E41E9FE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831E12-AE63-E3CC-683F-84581350D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11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600142" y="1356272"/>
            <a:ext cx="334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 방식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8B2EA2-CDB8-8FB8-3398-749FC4E92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23"/>
            <a:ext cx="5943689" cy="35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0F140-45A2-8929-0DF5-FC19D2435FF2}"/>
              </a:ext>
            </a:extLst>
          </p:cNvPr>
          <p:cNvSpPr txBox="1"/>
          <p:nvPr/>
        </p:nvSpPr>
        <p:spPr>
          <a:xfrm>
            <a:off x="8059605" y="2263005"/>
            <a:ext cx="274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다수의 클라이언트 구성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264DF90-EE39-8EAC-995E-6A7AA1CD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5" y="2559599"/>
            <a:ext cx="5027475" cy="21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BAD44992-1C51-B2C1-03AF-29A6B39A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19" y="4916204"/>
            <a:ext cx="4920845" cy="19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E3C4B9-7111-BE0E-465C-18E866CF6A0E}"/>
              </a:ext>
            </a:extLst>
          </p:cNvPr>
          <p:cNvSpPr txBox="1"/>
          <p:nvPr/>
        </p:nvSpPr>
        <p:spPr>
          <a:xfrm>
            <a:off x="2058261" y="2263005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기본 동작 원칙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D8F50-6FFC-970D-4AEC-7111B08B1AA4}"/>
              </a:ext>
            </a:extLst>
          </p:cNvPr>
          <p:cNvSpPr txBox="1"/>
          <p:nvPr/>
        </p:nvSpPr>
        <p:spPr>
          <a:xfrm>
            <a:off x="1945168" y="4541304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Topic </a:t>
            </a:r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계층적 구성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E8E520A4-6633-D802-74A5-04D5EF4A4C1C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54BD1D0C-A4A8-0E6A-BA7B-27BB467F5385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A664CBE8-A8F3-7093-9D84-88B67C5B9D66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FC64F8D-152C-3197-49B3-FAD52BF1D87B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DC7D96BE-0728-6997-CD11-E3159D620F6A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12D3DB-BCCE-A6C4-0DB3-0A665A5CF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53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/img/Ch">
            <a:extLst>
              <a:ext uri="{FF2B5EF4-FFF2-40B4-BE49-F238E27FC236}">
                <a16:creationId xmlns:a16="http://schemas.microsoft.com/office/drawing/2014/main" id="{39D236F6-462B-5626-429D-8F352DAC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87" y="101165"/>
            <a:ext cx="4578170" cy="665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1C80AD-86D6-050E-201F-74B37D4E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47" y="2001743"/>
            <a:ext cx="190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0E088-9171-D53A-26C1-592A1F9E77BA}"/>
              </a:ext>
            </a:extLst>
          </p:cNvPr>
          <p:cNvSpPr txBox="1"/>
          <p:nvPr/>
        </p:nvSpPr>
        <p:spPr>
          <a:xfrm>
            <a:off x="6096000" y="4405023"/>
            <a:ext cx="5130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212529"/>
                </a:solidFill>
                <a:effectLst/>
                <a:latin typeface="Noto Sans KR"/>
              </a:rPr>
              <a:t>Mosquitto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MQTT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프로토콜 버전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3.1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3.1.1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을 사용하는 메시지 브로커 중 하나이다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. 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MQTT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는 공개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/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등록 모델을 사용하여 메시징을 수행하는 경량 메서드를 제공한다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. 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oto Sans K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533611-6C4C-DEE2-00EC-02EF5820D1D2}"/>
              </a:ext>
            </a:extLst>
          </p:cNvPr>
          <p:cNvSpPr/>
          <p:nvPr/>
        </p:nvSpPr>
        <p:spPr>
          <a:xfrm>
            <a:off x="581336" y="4405023"/>
            <a:ext cx="4691271" cy="2464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D3052-4C3E-9C5B-086F-919F73BB9E88}"/>
              </a:ext>
            </a:extLst>
          </p:cNvPr>
          <p:cNvSpPr txBox="1"/>
          <p:nvPr/>
        </p:nvSpPr>
        <p:spPr>
          <a:xfrm>
            <a:off x="7823265" y="591501"/>
            <a:ext cx="180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broker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23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4937" y="229415"/>
            <a:ext cx="627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6343D8-88FF-D998-609E-A4C9548E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7" y="1532642"/>
            <a:ext cx="5431625" cy="50959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F519B6-620F-E8A2-BD0A-82838837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2" y="229415"/>
            <a:ext cx="6329895" cy="64290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2BC227-A419-262F-A8AB-5844BD5CC633}"/>
              </a:ext>
            </a:extLst>
          </p:cNvPr>
          <p:cNvSpPr/>
          <p:nvPr/>
        </p:nvSpPr>
        <p:spPr>
          <a:xfrm>
            <a:off x="581891" y="4480560"/>
            <a:ext cx="2743200" cy="1928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CB953-7045-0DA6-8120-1B808FB7A8BF}"/>
              </a:ext>
            </a:extLst>
          </p:cNvPr>
          <p:cNvSpPr/>
          <p:nvPr/>
        </p:nvSpPr>
        <p:spPr>
          <a:xfrm>
            <a:off x="585884" y="2761497"/>
            <a:ext cx="1350981" cy="206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E7E6E-0612-3A52-C7EE-22B1B9774BBD}"/>
              </a:ext>
            </a:extLst>
          </p:cNvPr>
          <p:cNvSpPr/>
          <p:nvPr/>
        </p:nvSpPr>
        <p:spPr>
          <a:xfrm>
            <a:off x="6440815" y="3222851"/>
            <a:ext cx="5014123" cy="1731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6070F-3F47-2A2C-1447-D2DCD91F9A1E}"/>
              </a:ext>
            </a:extLst>
          </p:cNvPr>
          <p:cNvSpPr txBox="1"/>
          <p:nvPr/>
        </p:nvSpPr>
        <p:spPr>
          <a:xfrm>
            <a:off x="88833" y="1128504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bohangClass3.py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832F9-80F5-1031-6BED-9787E9251BEA}"/>
              </a:ext>
            </a:extLst>
          </p:cNvPr>
          <p:cNvSpPr txBox="1"/>
          <p:nvPr/>
        </p:nvSpPr>
        <p:spPr>
          <a:xfrm>
            <a:off x="2113575" y="2679905"/>
            <a:ext cx="184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이미지 저장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06B3B6-C370-9876-F902-DDDFAEBA980D}"/>
              </a:ext>
            </a:extLst>
          </p:cNvPr>
          <p:cNvSpPr txBox="1"/>
          <p:nvPr/>
        </p:nvSpPr>
        <p:spPr>
          <a:xfrm>
            <a:off x="3325091" y="4863693"/>
            <a:ext cx="184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Rgbmatrix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패널 옵션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C7662-7331-05E4-4E73-3B5BC2ED56B0}"/>
              </a:ext>
            </a:extLst>
          </p:cNvPr>
          <p:cNvSpPr txBox="1"/>
          <p:nvPr/>
        </p:nvSpPr>
        <p:spPr>
          <a:xfrm>
            <a:off x="6372462" y="2853519"/>
            <a:ext cx="344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디스플레이 패널에 이미지 출력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7112A4-DDF7-B782-C461-51E280C15210}"/>
              </a:ext>
            </a:extLst>
          </p:cNvPr>
          <p:cNvCxnSpPr/>
          <p:nvPr/>
        </p:nvCxnSpPr>
        <p:spPr>
          <a:xfrm>
            <a:off x="6766560" y="4272742"/>
            <a:ext cx="26185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ADEED8-A3E1-7B77-4DEC-157B0DC6CC2C}"/>
              </a:ext>
            </a:extLst>
          </p:cNvPr>
          <p:cNvSpPr txBox="1"/>
          <p:nvPr/>
        </p:nvSpPr>
        <p:spPr>
          <a:xfrm>
            <a:off x="6766560" y="229415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실행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F1AB63-908F-F555-6B27-743A7B592E6A}"/>
              </a:ext>
            </a:extLst>
          </p:cNvPr>
          <p:cNvSpPr/>
          <p:nvPr/>
        </p:nvSpPr>
        <p:spPr>
          <a:xfrm>
            <a:off x="581891" y="2203995"/>
            <a:ext cx="1350981" cy="522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973E8-0624-CF7C-F535-E46D003144C3}"/>
              </a:ext>
            </a:extLst>
          </p:cNvPr>
          <p:cNvSpPr txBox="1"/>
          <p:nvPr/>
        </p:nvSpPr>
        <p:spPr>
          <a:xfrm>
            <a:off x="2109582" y="2222652"/>
            <a:ext cx="262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제어를 위한 변수 설정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6EF6248-C584-4C6A-DB15-13B5B9FFC23D}"/>
              </a:ext>
            </a:extLst>
          </p:cNvPr>
          <p:cNvSpPr/>
          <p:nvPr/>
        </p:nvSpPr>
        <p:spPr>
          <a:xfrm>
            <a:off x="1784735" y="1592354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3F7337-CC3F-DAB3-5F50-109254839B40}"/>
              </a:ext>
            </a:extLst>
          </p:cNvPr>
          <p:cNvSpPr/>
          <p:nvPr/>
        </p:nvSpPr>
        <p:spPr>
          <a:xfrm>
            <a:off x="3422218" y="4480560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1E4E5A-2458-66F0-628D-09E8A5C42007}"/>
              </a:ext>
            </a:extLst>
          </p:cNvPr>
          <p:cNvSpPr/>
          <p:nvPr/>
        </p:nvSpPr>
        <p:spPr>
          <a:xfrm>
            <a:off x="8008632" y="248534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02A53-6F39-FB22-CE82-CA006B20914B}"/>
              </a:ext>
            </a:extLst>
          </p:cNvPr>
          <p:cNvSpPr/>
          <p:nvPr/>
        </p:nvSpPr>
        <p:spPr>
          <a:xfrm>
            <a:off x="5773272" y="229415"/>
            <a:ext cx="911613" cy="22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0AAE0E3-1625-9092-F231-4F81D7CBA839}"/>
              </a:ext>
            </a:extLst>
          </p:cNvPr>
          <p:cNvSpPr/>
          <p:nvPr/>
        </p:nvSpPr>
        <p:spPr>
          <a:xfrm>
            <a:off x="204658" y="2260890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1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876866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53BE264-B9A3-98B0-7204-8328FAB7385A}"/>
              </a:ext>
            </a:extLst>
          </p:cNvPr>
          <p:cNvSpPr txBox="1"/>
          <p:nvPr/>
        </p:nvSpPr>
        <p:spPr>
          <a:xfrm>
            <a:off x="5505152" y="1403673"/>
            <a:ext cx="118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EE3C16C-9CE2-DC9B-B624-135FF3F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8200"/>
            <a:ext cx="4610337" cy="2101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F01DB8-AD10-F046-E1CE-46D6F5063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00" y="354583"/>
            <a:ext cx="5430983" cy="63097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D3FB8E-DDF6-BCEF-74F9-B0D8343ED5EE}"/>
              </a:ext>
            </a:extLst>
          </p:cNvPr>
          <p:cNvSpPr/>
          <p:nvPr/>
        </p:nvSpPr>
        <p:spPr>
          <a:xfrm>
            <a:off x="1255449" y="2705923"/>
            <a:ext cx="2260835" cy="22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6D003-7E89-1DBB-1FA3-74BFABE2E5C7}"/>
              </a:ext>
            </a:extLst>
          </p:cNvPr>
          <p:cNvSpPr/>
          <p:nvPr/>
        </p:nvSpPr>
        <p:spPr>
          <a:xfrm>
            <a:off x="1008838" y="796767"/>
            <a:ext cx="3820857" cy="583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EDDAE0-99A2-ADA7-2714-43B59BA0381A}"/>
              </a:ext>
            </a:extLst>
          </p:cNvPr>
          <p:cNvSpPr/>
          <p:nvPr/>
        </p:nvSpPr>
        <p:spPr>
          <a:xfrm>
            <a:off x="1008838" y="1540709"/>
            <a:ext cx="1484980" cy="22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3C841A-F239-E677-B842-B5550F0F6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612" y="3667428"/>
            <a:ext cx="3042231" cy="140341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9DEFFA-C322-192B-3E53-0A40C458C44C}"/>
              </a:ext>
            </a:extLst>
          </p:cNvPr>
          <p:cNvSpPr/>
          <p:nvPr/>
        </p:nvSpPr>
        <p:spPr>
          <a:xfrm>
            <a:off x="925711" y="4628933"/>
            <a:ext cx="2524071" cy="196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E994F3-F91C-F2E4-03A2-03193E7345ED}"/>
              </a:ext>
            </a:extLst>
          </p:cNvPr>
          <p:cNvSpPr/>
          <p:nvPr/>
        </p:nvSpPr>
        <p:spPr>
          <a:xfrm>
            <a:off x="6691740" y="1494148"/>
            <a:ext cx="3951093" cy="515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8A2CC-EEA2-7469-DAED-6968C20BAFA9}"/>
              </a:ext>
            </a:extLst>
          </p:cNvPr>
          <p:cNvSpPr txBox="1"/>
          <p:nvPr/>
        </p:nvSpPr>
        <p:spPr>
          <a:xfrm>
            <a:off x="2493818" y="147027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Bohang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객체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D1C91-E4F6-0615-1288-DE78B71D2847}"/>
              </a:ext>
            </a:extLst>
          </p:cNvPr>
          <p:cNvSpPr txBox="1"/>
          <p:nvPr/>
        </p:nvSpPr>
        <p:spPr>
          <a:xfrm>
            <a:off x="2440123" y="419299"/>
            <a:ext cx="33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 및 </a:t>
            </a:r>
            <a:r>
              <a:rPr lang="ko-KR" altLang="en-US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콜백함수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C9832-3F13-3FE3-D4FA-A96837D7D854}"/>
              </a:ext>
            </a:extLst>
          </p:cNvPr>
          <p:cNvSpPr txBox="1"/>
          <p:nvPr/>
        </p:nvSpPr>
        <p:spPr>
          <a:xfrm>
            <a:off x="3622033" y="2611227"/>
            <a:ext cx="182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시작되는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topic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 구독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37FEB1-2A67-DE50-EFB2-410E1F584D49}"/>
              </a:ext>
            </a:extLst>
          </p:cNvPr>
          <p:cNvSpPr/>
          <p:nvPr/>
        </p:nvSpPr>
        <p:spPr>
          <a:xfrm>
            <a:off x="699996" y="2112948"/>
            <a:ext cx="1569379" cy="2284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83EFF8-DA69-0876-605B-7CAF8C354668}"/>
              </a:ext>
            </a:extLst>
          </p:cNvPr>
          <p:cNvSpPr/>
          <p:nvPr/>
        </p:nvSpPr>
        <p:spPr>
          <a:xfrm>
            <a:off x="634994" y="3667428"/>
            <a:ext cx="1310186" cy="2284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04E260-4AD5-F05D-04F8-5A3520A8F215}"/>
              </a:ext>
            </a:extLst>
          </p:cNvPr>
          <p:cNvSpPr txBox="1"/>
          <p:nvPr/>
        </p:nvSpPr>
        <p:spPr>
          <a:xfrm>
            <a:off x="3516283" y="4628933"/>
            <a:ext cx="2285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accent4"/>
                </a:solidFill>
                <a:latin typeface="+mn-ea"/>
              </a:rPr>
              <a:t>2. 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메시지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수신시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콜백</a:t>
            </a:r>
            <a:endParaRPr lang="ko-KR" altLang="en-US" sz="16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71DE0-70E7-2179-89D4-B32DEBF216D5}"/>
              </a:ext>
            </a:extLst>
          </p:cNvPr>
          <p:cNvSpPr txBox="1"/>
          <p:nvPr/>
        </p:nvSpPr>
        <p:spPr>
          <a:xfrm>
            <a:off x="3508200" y="4898686"/>
            <a:ext cx="2044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message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값에 따라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객체의 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color, sec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변수에 값 할당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D4FFDF-F632-CB05-AB6F-D110E45FADDB}"/>
              </a:ext>
            </a:extLst>
          </p:cNvPr>
          <p:cNvSpPr txBox="1"/>
          <p:nvPr/>
        </p:nvSpPr>
        <p:spPr>
          <a:xfrm>
            <a:off x="7878849" y="826311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함수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909F05-9B82-EB68-FBC2-29E999464F90}"/>
              </a:ext>
            </a:extLst>
          </p:cNvPr>
          <p:cNvSpPr txBox="1"/>
          <p:nvPr/>
        </p:nvSpPr>
        <p:spPr>
          <a:xfrm>
            <a:off x="7682115" y="2095923"/>
            <a:ext cx="30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Ip, port,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대기 시간 설정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쓰레드 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951640-997A-71FE-F49D-1816925CBC1A}"/>
              </a:ext>
            </a:extLst>
          </p:cNvPr>
          <p:cNvSpPr txBox="1"/>
          <p:nvPr/>
        </p:nvSpPr>
        <p:spPr>
          <a:xfrm>
            <a:off x="6096000" y="289988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mymqtt3.py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BA6C76-5C6B-9A09-D95A-84B4CB94E582}"/>
              </a:ext>
            </a:extLst>
          </p:cNvPr>
          <p:cNvSpPr txBox="1"/>
          <p:nvPr/>
        </p:nvSpPr>
        <p:spPr>
          <a:xfrm>
            <a:off x="6091612" y="3257558"/>
            <a:ext cx="124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39EF3C-50CF-B230-F53B-3D85FE94699E}"/>
              </a:ext>
            </a:extLst>
          </p:cNvPr>
          <p:cNvSpPr txBox="1"/>
          <p:nvPr/>
        </p:nvSpPr>
        <p:spPr>
          <a:xfrm>
            <a:off x="3570429" y="2334107"/>
            <a:ext cx="2493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accent4"/>
                </a:solidFill>
                <a:latin typeface="+mn-ea"/>
              </a:rPr>
              <a:t>1. broker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접속시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콜백</a:t>
            </a:r>
            <a:endParaRPr lang="ko-KR" altLang="en-US" sz="16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59001F-8776-A208-6189-D287D911A2A2}"/>
              </a:ext>
            </a:extLst>
          </p:cNvPr>
          <p:cNvSpPr txBox="1"/>
          <p:nvPr/>
        </p:nvSpPr>
        <p:spPr>
          <a:xfrm>
            <a:off x="6985807" y="3257558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파일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0E49288-2F2F-90A5-509C-662B37434CAB}"/>
              </a:ext>
            </a:extLst>
          </p:cNvPr>
          <p:cNvSpPr/>
          <p:nvPr/>
        </p:nvSpPr>
        <p:spPr>
          <a:xfrm>
            <a:off x="33788" y="289988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C143CF7-75B7-0177-A825-E0708576595B}"/>
              </a:ext>
            </a:extLst>
          </p:cNvPr>
          <p:cNvSpPr/>
          <p:nvPr/>
        </p:nvSpPr>
        <p:spPr>
          <a:xfrm>
            <a:off x="2271367" y="173354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CD546F-AB26-7EA9-A8A0-608F4B6A9575}"/>
              </a:ext>
            </a:extLst>
          </p:cNvPr>
          <p:cNvSpPr/>
          <p:nvPr/>
        </p:nvSpPr>
        <p:spPr>
          <a:xfrm>
            <a:off x="269275" y="2010324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E8CF30-3DE8-987A-B344-45AD3108AABE}"/>
              </a:ext>
            </a:extLst>
          </p:cNvPr>
          <p:cNvSpPr/>
          <p:nvPr/>
        </p:nvSpPr>
        <p:spPr>
          <a:xfrm>
            <a:off x="202544" y="3566156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3316870-166D-6908-AD18-0397F47F242B}"/>
              </a:ext>
            </a:extLst>
          </p:cNvPr>
          <p:cNvSpPr/>
          <p:nvPr/>
        </p:nvSpPr>
        <p:spPr>
          <a:xfrm>
            <a:off x="6257958" y="1516996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22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F9EC470-809D-4DAF-79E0-605020FB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" y="1456648"/>
            <a:ext cx="3995549" cy="492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3571" y="303258"/>
            <a:ext cx="187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F424C9-0F9F-FB1B-FBC6-D0F43C5A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51" y="370941"/>
            <a:ext cx="6991709" cy="50993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E667D3-D71D-80B9-2606-1D06E357D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782" y="5547776"/>
            <a:ext cx="8522025" cy="6921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95046-2EE3-E795-2F28-6603CDEBCF4D}"/>
              </a:ext>
            </a:extLst>
          </p:cNvPr>
          <p:cNvSpPr/>
          <p:nvPr/>
        </p:nvSpPr>
        <p:spPr>
          <a:xfrm>
            <a:off x="10507287" y="5760720"/>
            <a:ext cx="1205346" cy="324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C7CC11-2795-C419-BBFF-D88BD8FD1385}"/>
              </a:ext>
            </a:extLst>
          </p:cNvPr>
          <p:cNvSpPr/>
          <p:nvPr/>
        </p:nvSpPr>
        <p:spPr>
          <a:xfrm>
            <a:off x="7614105" y="3091333"/>
            <a:ext cx="1857541" cy="300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60DC8-09CF-48C8-8F68-1FBFDB01CC51}"/>
              </a:ext>
            </a:extLst>
          </p:cNvPr>
          <p:cNvSpPr/>
          <p:nvPr/>
        </p:nvSpPr>
        <p:spPr>
          <a:xfrm>
            <a:off x="7799571" y="1013273"/>
            <a:ext cx="1981846" cy="300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102E833-E47B-C109-C9C0-81F0197A308E}"/>
              </a:ext>
            </a:extLst>
          </p:cNvPr>
          <p:cNvSpPr/>
          <p:nvPr/>
        </p:nvSpPr>
        <p:spPr>
          <a:xfrm>
            <a:off x="11375121" y="5274580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A33B601-628D-F823-2877-83CCAE651D00}"/>
              </a:ext>
            </a:extLst>
          </p:cNvPr>
          <p:cNvSpPr/>
          <p:nvPr/>
        </p:nvSpPr>
        <p:spPr>
          <a:xfrm>
            <a:off x="7630815" y="604656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6F9BC-12C7-7B21-90C8-D7FA8DF9D7A0}"/>
              </a:ext>
            </a:extLst>
          </p:cNvPr>
          <p:cNvSpPr txBox="1"/>
          <p:nvPr/>
        </p:nvSpPr>
        <p:spPr>
          <a:xfrm>
            <a:off x="3550341" y="-14729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mqtt_sinho.html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00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292874" y="376669"/>
            <a:ext cx="187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89FA1A-5F1C-7F40-AB46-073C4FE2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5" y="1401518"/>
            <a:ext cx="8229601" cy="10668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3C218C-0285-C89B-974D-8C77C1B13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5" y="2502363"/>
            <a:ext cx="5151559" cy="35752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C23FA1-44EC-2E6D-03AE-0CC41E46E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156" y="2502364"/>
            <a:ext cx="6706800" cy="357523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03BE5E-5AAA-38C5-95FB-90FB344EDE21}"/>
              </a:ext>
            </a:extLst>
          </p:cNvPr>
          <p:cNvCxnSpPr/>
          <p:nvPr/>
        </p:nvCxnSpPr>
        <p:spPr>
          <a:xfrm>
            <a:off x="199505" y="1596300"/>
            <a:ext cx="81714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BCE983-A5BE-A591-A4D7-C888EBA2FDF1}"/>
              </a:ext>
            </a:extLst>
          </p:cNvPr>
          <p:cNvSpPr/>
          <p:nvPr/>
        </p:nvSpPr>
        <p:spPr>
          <a:xfrm>
            <a:off x="401344" y="1837368"/>
            <a:ext cx="1956262" cy="3823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03D71D-7EA7-11AE-FC3A-AB3248453DCE}"/>
              </a:ext>
            </a:extLst>
          </p:cNvPr>
          <p:cNvSpPr/>
          <p:nvPr/>
        </p:nvSpPr>
        <p:spPr>
          <a:xfrm>
            <a:off x="393571" y="3566160"/>
            <a:ext cx="4768633" cy="232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961A2A-EFC1-99EC-7219-B9E245BFF524}"/>
              </a:ext>
            </a:extLst>
          </p:cNvPr>
          <p:cNvSpPr/>
          <p:nvPr/>
        </p:nvSpPr>
        <p:spPr>
          <a:xfrm>
            <a:off x="393571" y="4450843"/>
            <a:ext cx="3544328" cy="12184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9575B0-55C4-854C-4DEC-DA45CE8C083C}"/>
              </a:ext>
            </a:extLst>
          </p:cNvPr>
          <p:cNvSpPr/>
          <p:nvPr/>
        </p:nvSpPr>
        <p:spPr>
          <a:xfrm>
            <a:off x="393571" y="5669281"/>
            <a:ext cx="1877800" cy="2493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A3FD4D-CB4F-53C8-DD29-7BFEDDC70E67}"/>
              </a:ext>
            </a:extLst>
          </p:cNvPr>
          <p:cNvSpPr/>
          <p:nvPr/>
        </p:nvSpPr>
        <p:spPr>
          <a:xfrm>
            <a:off x="5658298" y="2956941"/>
            <a:ext cx="6461658" cy="841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4AC3DE-9CE3-E771-1ED4-8D0034B6C11C}"/>
              </a:ext>
            </a:extLst>
          </p:cNvPr>
          <p:cNvSpPr/>
          <p:nvPr/>
        </p:nvSpPr>
        <p:spPr>
          <a:xfrm>
            <a:off x="5658298" y="5037894"/>
            <a:ext cx="5347753" cy="841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7CC3C2-27EB-3423-730B-77AE46778EFA}"/>
              </a:ext>
            </a:extLst>
          </p:cNvPr>
          <p:cNvSpPr/>
          <p:nvPr/>
        </p:nvSpPr>
        <p:spPr>
          <a:xfrm>
            <a:off x="-27441" y="1855050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B68C170-76DA-2BCD-0135-48E603B9672F}"/>
              </a:ext>
            </a:extLst>
          </p:cNvPr>
          <p:cNvSpPr/>
          <p:nvPr/>
        </p:nvSpPr>
        <p:spPr>
          <a:xfrm>
            <a:off x="16949" y="3516991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49B917F-C7F7-C6BD-F224-DEA03B0E2E49}"/>
              </a:ext>
            </a:extLst>
          </p:cNvPr>
          <p:cNvSpPr/>
          <p:nvPr/>
        </p:nvSpPr>
        <p:spPr>
          <a:xfrm>
            <a:off x="2834" y="5628424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E47545C-9AFD-9A1F-DB09-9C8B612353B0}"/>
              </a:ext>
            </a:extLst>
          </p:cNvPr>
          <p:cNvSpPr/>
          <p:nvPr/>
        </p:nvSpPr>
        <p:spPr>
          <a:xfrm>
            <a:off x="393571" y="4518823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C04A0A4-F3BC-2C60-D6A8-F5C5BBC79565}"/>
              </a:ext>
            </a:extLst>
          </p:cNvPr>
          <p:cNvSpPr/>
          <p:nvPr/>
        </p:nvSpPr>
        <p:spPr>
          <a:xfrm>
            <a:off x="5292874" y="2933396"/>
            <a:ext cx="337512" cy="33109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22B60-1BA7-5AB1-1BF5-FBC4447482E5}"/>
              </a:ext>
            </a:extLst>
          </p:cNvPr>
          <p:cNvSpPr txBox="1"/>
          <p:nvPr/>
        </p:nvSpPr>
        <p:spPr>
          <a:xfrm>
            <a:off x="141315" y="918148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mqtt_sinho.html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927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578892" y="1097280"/>
            <a:ext cx="317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76781C-E5C8-1BD7-9DCA-C377C178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38" y="1743611"/>
            <a:ext cx="7272716" cy="49242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10D61D-D009-EBC9-BDFF-2AC7FFC1A16D}"/>
              </a:ext>
            </a:extLst>
          </p:cNvPr>
          <p:cNvSpPr/>
          <p:nvPr/>
        </p:nvSpPr>
        <p:spPr>
          <a:xfrm>
            <a:off x="5585125" y="5468645"/>
            <a:ext cx="1203796" cy="89664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91536E-C1D9-56E2-9917-75E8D5E1485A}"/>
              </a:ext>
            </a:extLst>
          </p:cNvPr>
          <p:cNvSpPr/>
          <p:nvPr/>
        </p:nvSpPr>
        <p:spPr>
          <a:xfrm>
            <a:off x="2078854" y="2718047"/>
            <a:ext cx="1845076" cy="31057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9FCC1-2811-9E18-216E-740218C50DC0}"/>
              </a:ext>
            </a:extLst>
          </p:cNvPr>
          <p:cNvSpPr/>
          <p:nvPr/>
        </p:nvSpPr>
        <p:spPr>
          <a:xfrm rot="1126961">
            <a:off x="7614773" y="3642280"/>
            <a:ext cx="1448738" cy="74932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8A57EB-BDEC-FF2A-A2AE-DC62017E104B}"/>
              </a:ext>
            </a:extLst>
          </p:cNvPr>
          <p:cNvSpPr/>
          <p:nvPr/>
        </p:nvSpPr>
        <p:spPr>
          <a:xfrm>
            <a:off x="5926221" y="5986792"/>
            <a:ext cx="791966" cy="29859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EB8FF9-E52B-4341-EDA3-135266D1BCF0}"/>
              </a:ext>
            </a:extLst>
          </p:cNvPr>
          <p:cNvSpPr/>
          <p:nvPr/>
        </p:nvSpPr>
        <p:spPr>
          <a:xfrm>
            <a:off x="6271379" y="4901242"/>
            <a:ext cx="414898" cy="43921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E885199-8743-464E-8EB4-86D32904DB68}"/>
              </a:ext>
            </a:extLst>
          </p:cNvPr>
          <p:cNvCxnSpPr>
            <a:cxnSpLocks/>
          </p:cNvCxnSpPr>
          <p:nvPr/>
        </p:nvCxnSpPr>
        <p:spPr>
          <a:xfrm>
            <a:off x="6788921" y="6116714"/>
            <a:ext cx="30106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18DC42F-F39A-C797-A533-D6E71B67E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" y="4016940"/>
            <a:ext cx="1985281" cy="2647042"/>
          </a:xfrm>
          <a:prstGeom prst="rect">
            <a:avLst/>
          </a:prstGeom>
        </p:spPr>
      </p:pic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817FDAB1-C1A0-013D-E98B-835F06EED8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5" t="42481" r="28818" b="26203"/>
          <a:stretch/>
        </p:blipFill>
        <p:spPr>
          <a:xfrm>
            <a:off x="9636314" y="4183953"/>
            <a:ext cx="1039325" cy="108307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B73067-F770-20A2-F0DE-6F837BEFDA75}"/>
              </a:ext>
            </a:extLst>
          </p:cNvPr>
          <p:cNvCxnSpPr>
            <a:cxnSpLocks/>
          </p:cNvCxnSpPr>
          <p:nvPr/>
        </p:nvCxnSpPr>
        <p:spPr>
          <a:xfrm>
            <a:off x="6788921" y="4955304"/>
            <a:ext cx="2687284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A14E0BF-CF18-7D03-8F29-06FD205D8055}"/>
              </a:ext>
            </a:extLst>
          </p:cNvPr>
          <p:cNvCxnSpPr>
            <a:cxnSpLocks/>
          </p:cNvCxnSpPr>
          <p:nvPr/>
        </p:nvCxnSpPr>
        <p:spPr>
          <a:xfrm flipH="1">
            <a:off x="1305017" y="6136091"/>
            <a:ext cx="2793607" cy="2654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EBA8B5-4152-D012-3542-AD875873B10D}"/>
              </a:ext>
            </a:extLst>
          </p:cNvPr>
          <p:cNvSpPr/>
          <p:nvPr/>
        </p:nvSpPr>
        <p:spPr>
          <a:xfrm rot="5400000">
            <a:off x="3702641" y="4923363"/>
            <a:ext cx="791966" cy="29859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1C3D09-8F3F-6DE3-2965-92A2714054DA}"/>
              </a:ext>
            </a:extLst>
          </p:cNvPr>
          <p:cNvCxnSpPr>
            <a:cxnSpLocks/>
          </p:cNvCxnSpPr>
          <p:nvPr/>
        </p:nvCxnSpPr>
        <p:spPr>
          <a:xfrm>
            <a:off x="4063113" y="5468645"/>
            <a:ext cx="0" cy="693994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B9E4B4CB-4C3C-2A47-E5D2-7A92B3984CC3}"/>
              </a:ext>
            </a:extLst>
          </p:cNvPr>
          <p:cNvSpPr/>
          <p:nvPr/>
        </p:nvSpPr>
        <p:spPr>
          <a:xfrm>
            <a:off x="9935910" y="5361965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A2883F3-5C59-D41F-09CE-890D92829D3F}"/>
              </a:ext>
            </a:extLst>
          </p:cNvPr>
          <p:cNvSpPr/>
          <p:nvPr/>
        </p:nvSpPr>
        <p:spPr>
          <a:xfrm>
            <a:off x="6807206" y="5448653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25B2ED1-BDB2-3E2F-A1C5-E7C08E6890E5}"/>
              </a:ext>
            </a:extLst>
          </p:cNvPr>
          <p:cNvSpPr/>
          <p:nvPr/>
        </p:nvSpPr>
        <p:spPr>
          <a:xfrm>
            <a:off x="9266917" y="3788530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99DDBA5D-C702-26FB-8B76-0E0AA9FB8F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1" t="57605" r="6068" b="2652"/>
          <a:stretch/>
        </p:blipFill>
        <p:spPr>
          <a:xfrm>
            <a:off x="9848131" y="5740826"/>
            <a:ext cx="1978754" cy="994785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B035E138-65F2-F56F-1B20-1C4EE5792950}"/>
              </a:ext>
            </a:extLst>
          </p:cNvPr>
          <p:cNvSpPr/>
          <p:nvPr/>
        </p:nvSpPr>
        <p:spPr>
          <a:xfrm>
            <a:off x="7727062" y="3047302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297AE64-F488-6850-032E-6C9D382F5A3A}"/>
              </a:ext>
            </a:extLst>
          </p:cNvPr>
          <p:cNvSpPr/>
          <p:nvPr/>
        </p:nvSpPr>
        <p:spPr>
          <a:xfrm>
            <a:off x="1806590" y="2311373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0874BB4-6B43-CA5F-1AAE-954A3C92F9E5}"/>
              </a:ext>
            </a:extLst>
          </p:cNvPr>
          <p:cNvSpPr/>
          <p:nvPr/>
        </p:nvSpPr>
        <p:spPr>
          <a:xfrm>
            <a:off x="57302" y="4080528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28FBC8-CF61-7491-956B-2DCD9BCEEF3D}"/>
              </a:ext>
            </a:extLst>
          </p:cNvPr>
          <p:cNvSpPr txBox="1"/>
          <p:nvPr/>
        </p:nvSpPr>
        <p:spPr>
          <a:xfrm>
            <a:off x="2089778" y="2319968"/>
            <a:ext cx="248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LED </a:t>
            </a:r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디스플레이 패널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201662-54E7-CF45-5B95-89C9E38FB3E5}"/>
              </a:ext>
            </a:extLst>
          </p:cNvPr>
          <p:cNvSpPr txBox="1"/>
          <p:nvPr/>
        </p:nvSpPr>
        <p:spPr>
          <a:xfrm>
            <a:off x="9546939" y="3804625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카메라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5FB1DE-0C4C-EC6D-E137-A0CF9B3FFE02}"/>
              </a:ext>
            </a:extLst>
          </p:cNvPr>
          <p:cNvSpPr txBox="1"/>
          <p:nvPr/>
        </p:nvSpPr>
        <p:spPr>
          <a:xfrm>
            <a:off x="10254924" y="5347334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rgbmatrix</a:t>
            </a:r>
            <a:endParaRPr lang="ko-KR" altLang="en-US" b="1" dirty="0">
              <a:highlight>
                <a:srgbClr val="D6E0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FA369-A24F-6D4D-C235-BF52EC5536FE}"/>
              </a:ext>
            </a:extLst>
          </p:cNvPr>
          <p:cNvSpPr txBox="1"/>
          <p:nvPr/>
        </p:nvSpPr>
        <p:spPr>
          <a:xfrm>
            <a:off x="8064574" y="3028183"/>
            <a:ext cx="252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rgbmatrix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전원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976C4A-B2DA-1B36-EB9D-A61627C65F3F}"/>
              </a:ext>
            </a:extLst>
          </p:cNvPr>
          <p:cNvSpPr txBox="1"/>
          <p:nvPr/>
        </p:nvSpPr>
        <p:spPr>
          <a:xfrm>
            <a:off x="7112294" y="5468645"/>
            <a:ext cx="268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라즈베리파이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4(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컨트롤러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highlight>
                <a:srgbClr val="D6E0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E8910F-E401-8E00-505C-BA2E13C294E7}"/>
              </a:ext>
            </a:extLst>
          </p:cNvPr>
          <p:cNvSpPr txBox="1"/>
          <p:nvPr/>
        </p:nvSpPr>
        <p:spPr>
          <a:xfrm>
            <a:off x="388508" y="4080528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데이터 케이블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DDFB71C-CB06-F617-E0EA-4607178C3700}"/>
              </a:ext>
            </a:extLst>
          </p:cNvPr>
          <p:cNvSpPr/>
          <p:nvPr/>
        </p:nvSpPr>
        <p:spPr>
          <a:xfrm>
            <a:off x="7089343" y="1913555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16D0DA-9FD5-06B3-0024-A8747F024574}"/>
              </a:ext>
            </a:extLst>
          </p:cNvPr>
          <p:cNvSpPr txBox="1"/>
          <p:nvPr/>
        </p:nvSpPr>
        <p:spPr>
          <a:xfrm>
            <a:off x="7426853" y="1918059"/>
            <a:ext cx="440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라즈베리파이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전원 공급 케이블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(220V)</a:t>
            </a:r>
            <a:endParaRPr lang="ko-KR" altLang="en-US" b="1" dirty="0">
              <a:highlight>
                <a:srgbClr val="D6E0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3594697-8B74-6E75-6208-FAA461C4D12A}"/>
              </a:ext>
            </a:extLst>
          </p:cNvPr>
          <p:cNvSpPr/>
          <p:nvPr/>
        </p:nvSpPr>
        <p:spPr>
          <a:xfrm>
            <a:off x="1631426" y="6247763"/>
            <a:ext cx="337512" cy="331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13758A-5123-C7F8-98E3-EC3B46BAC4A7}"/>
              </a:ext>
            </a:extLst>
          </p:cNvPr>
          <p:cNvSpPr txBox="1"/>
          <p:nvPr/>
        </p:nvSpPr>
        <p:spPr>
          <a:xfrm>
            <a:off x="1910454" y="6238219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r>
              <a:rPr lang="ko-KR" altLang="en-US" b="1" dirty="0">
                <a:highlight>
                  <a:srgbClr val="D6E0F2"/>
                </a:highlight>
                <a:latin typeface="Haettenschweiler" panose="020B0706040902060204" pitchFamily="34" charset="0"/>
              </a:rPr>
              <a:t> 케이블</a:t>
            </a:r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(5V)</a:t>
            </a:r>
            <a:endParaRPr lang="ko-KR" altLang="en-US" b="1" dirty="0">
              <a:highlight>
                <a:srgbClr val="D6E0F2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A900A-D0F6-D098-8AE9-07C831872FD3}"/>
              </a:ext>
            </a:extLst>
          </p:cNvPr>
          <p:cNvSpPr/>
          <p:nvPr/>
        </p:nvSpPr>
        <p:spPr>
          <a:xfrm>
            <a:off x="362584" y="4513447"/>
            <a:ext cx="1203796" cy="52585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B3D63560-6639-79D6-2389-2DB245CC9F8A}"/>
              </a:ext>
            </a:extLst>
          </p:cNvPr>
          <p:cNvSpPr/>
          <p:nvPr/>
        </p:nvSpPr>
        <p:spPr>
          <a:xfrm>
            <a:off x="3345976" y="272863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073182CB-3D37-9477-A5FA-751B84CD08B2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E54A0C2A-DE6D-3840-0855-BC338A811D11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1DB006EF-EEFA-6D5A-A8B2-FF623A55205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0CF276EC-54D5-0185-E5EE-6CC95FD7F0D2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66C878C-1273-FD9D-D0E9-DE968C9BB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95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65550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72441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4F425F-BC1E-C5DD-1D76-56DFDFAA9D94}"/>
              </a:ext>
            </a:extLst>
          </p:cNvPr>
          <p:cNvGrpSpPr/>
          <p:nvPr/>
        </p:nvGrpSpPr>
        <p:grpSpPr>
          <a:xfrm>
            <a:off x="8877909" y="2786140"/>
            <a:ext cx="2143125" cy="3193063"/>
            <a:chOff x="6666860" y="2639153"/>
            <a:chExt cx="2143125" cy="31930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1A8E-EA1D-16F4-F207-574E8C33B551}"/>
                </a:ext>
              </a:extLst>
            </p:cNvPr>
            <p:cNvSpPr txBox="1"/>
            <p:nvPr/>
          </p:nvSpPr>
          <p:spPr>
            <a:xfrm>
              <a:off x="6766875" y="5185885"/>
              <a:ext cx="1943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교통 통제를 위한</a:t>
              </a:r>
              <a:endParaRPr lang="en-US" altLang="ko-KR" b="1" dirty="0">
                <a:latin typeface="Haettenschweiler" panose="020B0706040902060204" pitchFamily="34" charset="0"/>
              </a:endParaRPr>
            </a:p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인력 비용 절감</a:t>
              </a:r>
            </a:p>
          </p:txBody>
        </p:sp>
        <p:pic>
          <p:nvPicPr>
            <p:cNvPr id="2052" name="Picture 4" descr="비용 절감 - 무료 비즈니스 및 금융개 아이콘">
              <a:extLst>
                <a:ext uri="{FF2B5EF4-FFF2-40B4-BE49-F238E27FC236}">
                  <a16:creationId xmlns:a16="http://schemas.microsoft.com/office/drawing/2014/main" id="{BAF3708B-33A0-ECE9-1BE1-05D97D959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860" y="263915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5B8996-8734-FC0B-706D-8B0E13132E08}"/>
              </a:ext>
            </a:extLst>
          </p:cNvPr>
          <p:cNvGrpSpPr/>
          <p:nvPr/>
        </p:nvGrpSpPr>
        <p:grpSpPr>
          <a:xfrm>
            <a:off x="5083065" y="2786140"/>
            <a:ext cx="2462840" cy="3237775"/>
            <a:chOff x="3990412" y="2594442"/>
            <a:chExt cx="2462840" cy="3237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5AD3A-4C26-F50F-7E59-2B379E291C21}"/>
                </a:ext>
              </a:extLst>
            </p:cNvPr>
            <p:cNvSpPr txBox="1"/>
            <p:nvPr/>
          </p:nvSpPr>
          <p:spPr>
            <a:xfrm>
              <a:off x="3990412" y="5185886"/>
              <a:ext cx="246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교통 사고 발생률 감소</a:t>
              </a:r>
              <a:endParaRPr lang="en-US" altLang="ko-KR" b="1" dirty="0">
                <a:latin typeface="Haettenschweiler" panose="020B0706040902060204" pitchFamily="34" charset="0"/>
              </a:endParaRPr>
            </a:p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안전 관리 비용 절감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EBAEE8-E704-D02C-01F6-915DFA985DF8}"/>
                </a:ext>
              </a:extLst>
            </p:cNvPr>
            <p:cNvGrpSpPr/>
            <p:nvPr/>
          </p:nvGrpSpPr>
          <p:grpSpPr>
            <a:xfrm>
              <a:off x="4074119" y="2594442"/>
              <a:ext cx="2295426" cy="2449507"/>
              <a:chOff x="5463135" y="2417267"/>
              <a:chExt cx="2295426" cy="2449507"/>
            </a:xfrm>
          </p:grpSpPr>
          <p:pic>
            <p:nvPicPr>
              <p:cNvPr id="2050" name="Picture 2" descr="감소하다 - 무료 화살개 아이콘">
                <a:extLst>
                  <a:ext uri="{FF2B5EF4-FFF2-40B4-BE49-F238E27FC236}">
                    <a16:creationId xmlns:a16="http://schemas.microsoft.com/office/drawing/2014/main" id="{B2245301-C71E-2EF3-67E1-C346386C8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1003" y="2417267"/>
                <a:ext cx="1579690" cy="1579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011">
                <a:extLst>
                  <a:ext uri="{FF2B5EF4-FFF2-40B4-BE49-F238E27FC236}">
                    <a16:creationId xmlns:a16="http://schemas.microsoft.com/office/drawing/2014/main" id="{ECEF8C79-E0B2-9080-F69D-5E84A9AD6628}"/>
                  </a:ext>
                </a:extLst>
              </p:cNvPr>
              <p:cNvGrpSpPr/>
              <p:nvPr/>
            </p:nvGrpSpPr>
            <p:grpSpPr>
              <a:xfrm>
                <a:off x="5463135" y="2902318"/>
                <a:ext cx="2295426" cy="1964456"/>
                <a:chOff x="7480678" y="2083668"/>
                <a:chExt cx="6171429" cy="4580553"/>
              </a:xfrm>
            </p:grpSpPr>
            <p:pic>
              <p:nvPicPr>
                <p:cNvPr id="19" name="Object 44">
                  <a:extLst>
                    <a:ext uri="{FF2B5EF4-FFF2-40B4-BE49-F238E27FC236}">
                      <a16:creationId xmlns:a16="http://schemas.microsoft.com/office/drawing/2014/main" id="{EB432814-61A6-A760-98B9-0B355618A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/>
                <a:srcRect b="25778"/>
                <a:stretch/>
              </p:blipFill>
              <p:spPr>
                <a:xfrm>
                  <a:off x="7480678" y="2083668"/>
                  <a:ext cx="6171429" cy="45805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895D1D-5D3C-65FD-52EE-988E57F489E4}"/>
              </a:ext>
            </a:extLst>
          </p:cNvPr>
          <p:cNvGrpSpPr/>
          <p:nvPr/>
        </p:nvGrpSpPr>
        <p:grpSpPr>
          <a:xfrm>
            <a:off x="1089643" y="2964717"/>
            <a:ext cx="3061356" cy="2877157"/>
            <a:chOff x="855181" y="2797708"/>
            <a:chExt cx="3061356" cy="28771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4B420-3F42-FAA5-AB72-82D2C71454E9}"/>
                </a:ext>
              </a:extLst>
            </p:cNvPr>
            <p:cNvSpPr txBox="1"/>
            <p:nvPr/>
          </p:nvSpPr>
          <p:spPr>
            <a:xfrm>
              <a:off x="855181" y="5305533"/>
              <a:ext cx="3061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골든 타임 확보 가능성 증가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F0820B-3DDC-2800-4C91-A3EEDC22CE18}"/>
                </a:ext>
              </a:extLst>
            </p:cNvPr>
            <p:cNvGrpSpPr/>
            <p:nvPr/>
          </p:nvGrpSpPr>
          <p:grpSpPr>
            <a:xfrm>
              <a:off x="1014901" y="2797708"/>
              <a:ext cx="2551818" cy="2145779"/>
              <a:chOff x="995718" y="2797708"/>
              <a:chExt cx="2551818" cy="2145779"/>
            </a:xfrm>
          </p:grpSpPr>
          <p:pic>
            <p:nvPicPr>
              <p:cNvPr id="2056" name="Picture 8" descr="시간의 흐름 - 무료 개 아이콘">
                <a:extLst>
                  <a:ext uri="{FF2B5EF4-FFF2-40B4-BE49-F238E27FC236}">
                    <a16:creationId xmlns:a16="http://schemas.microsoft.com/office/drawing/2014/main" id="{4CC0DEE2-0227-F610-C6A4-0E5EF6E43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778" b="95111" l="1778" r="96000">
                            <a14:foregroundMark x1="6222" y1="35111" x2="6222" y2="35111"/>
                            <a14:foregroundMark x1="15556" y1="26222" x2="15556" y2="26222"/>
                            <a14:foregroundMark x1="24889" y1="18222" x2="24889" y2="18222"/>
                            <a14:foregroundMark x1="16889" y1="20000" x2="11111" y2="29333"/>
                            <a14:foregroundMark x1="20444" y1="16444" x2="5778" y2="33778"/>
                            <a14:foregroundMark x1="5778" y1="33778" x2="5778" y2="34222"/>
                            <a14:foregroundMark x1="20000" y1="16000" x2="1778" y2="50667"/>
                            <a14:foregroundMark x1="35556" y1="89333" x2="60000" y2="90222"/>
                            <a14:foregroundMark x1="60000" y1="90222" x2="81778" y2="72000"/>
                            <a14:foregroundMark x1="87111" y1="49333" x2="83111" y2="27111"/>
                            <a14:foregroundMark x1="83111" y1="27111" x2="64972" y2="9712"/>
                            <a14:foregroundMark x1="56710" y1="6222" x2="34667" y2="6222"/>
                            <a14:foregroundMark x1="34667" y1="6222" x2="32444" y2="7111"/>
                            <a14:foregroundMark x1="92889" y1="48889" x2="96444" y2="44000"/>
                            <a14:foregroundMark x1="45778" y1="24000" x2="46667" y2="44889"/>
                            <a14:foregroundMark x1="58222" y1="8000" x2="64444" y2="10222"/>
                            <a14:foregroundMark x1="38667" y1="93778" x2="48889" y2="95111"/>
                            <a14:backgroundMark x1="60000" y1="4889" x2="60000" y2="4889"/>
                            <a14:backgroundMark x1="57778" y1="4889" x2="60120" y2="5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0470" y="2797708"/>
                <a:ext cx="1747066" cy="1747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1010">
                <a:extLst>
                  <a:ext uri="{FF2B5EF4-FFF2-40B4-BE49-F238E27FC236}">
                    <a16:creationId xmlns:a16="http://schemas.microsoft.com/office/drawing/2014/main" id="{EBC69384-2567-130C-C6F5-4EC873E726DD}"/>
                  </a:ext>
                </a:extLst>
              </p:cNvPr>
              <p:cNvGrpSpPr/>
              <p:nvPr/>
            </p:nvGrpSpPr>
            <p:grpSpPr>
              <a:xfrm>
                <a:off x="995718" y="3454155"/>
                <a:ext cx="1657079" cy="1489332"/>
                <a:chOff x="5066709" y="1588054"/>
                <a:chExt cx="2977469" cy="2977468"/>
              </a:xfrm>
            </p:grpSpPr>
            <p:pic>
              <p:nvPicPr>
                <p:cNvPr id="22" name="Object 41">
                  <a:extLst>
                    <a:ext uri="{FF2B5EF4-FFF2-40B4-BE49-F238E27FC236}">
                      <a16:creationId xmlns:a16="http://schemas.microsoft.com/office/drawing/2014/main" id="{6BDD1F14-D5EF-8535-612B-CCB0B9FF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066709" y="1588054"/>
                  <a:ext cx="2977469" cy="297746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E57671DC-E077-7AD4-9176-1146DCEBFFC6}"/>
              </a:ext>
            </a:extLst>
          </p:cNvPr>
          <p:cNvSpPr/>
          <p:nvPr/>
        </p:nvSpPr>
        <p:spPr>
          <a:xfrm>
            <a:off x="4968449" y="275825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5DD7A4BE-987B-DBAD-688A-D7E5A78C3945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5374EAD-2FEC-6304-D98F-87A22970B22F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B63848E9-2F77-D7DA-AECB-252289F748D8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E6A4702-E311-1E0D-ECFD-6A79AAF4AA1C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69582D9-A89E-CABA-AE8B-E360597549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91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44160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5AD3A-4C26-F50F-7E59-2B379E291C21}"/>
              </a:ext>
            </a:extLst>
          </p:cNvPr>
          <p:cNvSpPr txBox="1"/>
          <p:nvPr/>
        </p:nvSpPr>
        <p:spPr>
          <a:xfrm>
            <a:off x="5226102" y="5766975"/>
            <a:ext cx="246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교통 데이터 댐 구축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  <p:pic>
        <p:nvPicPr>
          <p:cNvPr id="6" name="Picture 0">
            <a:extLst>
              <a:ext uri="{FF2B5EF4-FFF2-40B4-BE49-F238E27FC236}">
                <a16:creationId xmlns:a16="http://schemas.microsoft.com/office/drawing/2014/main" id="{A3AD8AAD-5437-80AB-EDF4-1B3545823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6" y="2723083"/>
            <a:ext cx="3237432" cy="257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C973BF-66C7-E3BF-F9BC-6DFC20E9D81A}"/>
              </a:ext>
            </a:extLst>
          </p:cNvPr>
          <p:cNvSpPr txBox="1"/>
          <p:nvPr/>
        </p:nvSpPr>
        <p:spPr>
          <a:xfrm>
            <a:off x="273268" y="5661497"/>
            <a:ext cx="4169169" cy="47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074" name="Picture 2" descr="빅 데이터 기술 아이콘 | 프리미엄 벡터">
            <a:extLst>
              <a:ext uri="{FF2B5EF4-FFF2-40B4-BE49-F238E27FC236}">
                <a16:creationId xmlns:a16="http://schemas.microsoft.com/office/drawing/2014/main" id="{8DC1623B-0510-85EB-6B4E-A7E4E219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6"/>
          <a:stretch/>
        </p:blipFill>
        <p:spPr bwMode="auto">
          <a:xfrm>
            <a:off x="4570032" y="2726455"/>
            <a:ext cx="3446589" cy="2464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횡단보도 우회전">
            <a:extLst>
              <a:ext uri="{FF2B5EF4-FFF2-40B4-BE49-F238E27FC236}">
                <a16:creationId xmlns:a16="http://schemas.microsoft.com/office/drawing/2014/main" id="{CDDCC0BD-A39F-0220-8C89-1E7BCBFD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88" y="2866807"/>
            <a:ext cx="3275976" cy="2183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3AB09-421C-73B9-0EC3-60B910964742}"/>
              </a:ext>
            </a:extLst>
          </p:cNvPr>
          <p:cNvSpPr txBox="1"/>
          <p:nvPr/>
        </p:nvSpPr>
        <p:spPr>
          <a:xfrm>
            <a:off x="8755072" y="5656698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객체 인식을 통한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보행자 신호 제어 시스템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29DCE20-9429-DD5B-C3D6-26EA63387AFB}"/>
              </a:ext>
            </a:extLst>
          </p:cNvPr>
          <p:cNvSpPr/>
          <p:nvPr/>
        </p:nvSpPr>
        <p:spPr>
          <a:xfrm>
            <a:off x="4968449" y="275825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72A34AE9-469A-C803-B257-9B5F4DF7A868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90EA7E22-D959-4E40-1072-16EC5F95E70D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9004399-D828-EDA6-E121-30C1C58113A1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A3C9F94F-E38B-D917-4A32-C86768292931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83C9AC-2775-F6E0-6237-2BC073AF9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97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29DCE20-9429-DD5B-C3D6-26EA63387AFB}"/>
              </a:ext>
            </a:extLst>
          </p:cNvPr>
          <p:cNvSpPr/>
          <p:nvPr/>
        </p:nvSpPr>
        <p:spPr>
          <a:xfrm>
            <a:off x="6592538" y="275825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72A34AE9-469A-C803-B257-9B5F4DF7A868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90EA7E22-D959-4E40-1072-16EC5F95E70D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9004399-D828-EDA6-E121-30C1C58113A1}"/>
              </a:ext>
            </a:extLst>
          </p:cNvPr>
          <p:cNvSpPr/>
          <p:nvPr/>
        </p:nvSpPr>
        <p:spPr>
          <a:xfrm>
            <a:off x="5052228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 효과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A3C9F94F-E38B-D917-4A32-C86768292931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83C9AC-2775-F6E0-6237-2BC073AF9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  <p:pic>
        <p:nvPicPr>
          <p:cNvPr id="3" name="siyeon">
            <a:hlinkClick r:id="" action="ppaction://media"/>
            <a:extLst>
              <a:ext uri="{FF2B5EF4-FFF2-40B4-BE49-F238E27FC236}">
                <a16:creationId xmlns:a16="http://schemas.microsoft.com/office/drawing/2014/main" id="{AB77B732-8CDE-A308-859F-0557B12B1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2000" y="144484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추후계획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460EA53-D99E-CA18-1147-148A364BE079}"/>
              </a:ext>
            </a:extLst>
          </p:cNvPr>
          <p:cNvSpPr txBox="1"/>
          <p:nvPr/>
        </p:nvSpPr>
        <p:spPr>
          <a:xfrm>
            <a:off x="5907901" y="5275407"/>
            <a:ext cx="5408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 체계 관리 및 법령이나 지침은 각 </a:t>
            </a:r>
            <a:r>
              <a:rPr lang="ko-KR" altLang="en-US" sz="2800" b="1" dirty="0">
                <a:solidFill>
                  <a:srgbClr val="FFC000"/>
                </a:solidFill>
                <a:latin typeface="Haettenschweiler" panose="020B0706040902060204" pitchFamily="34" charset="0"/>
              </a:rPr>
              <a:t>경찰청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F2993-C7BB-3994-D3BA-6A6BBF4AC49D}"/>
              </a:ext>
            </a:extLst>
          </p:cNvPr>
          <p:cNvSpPr txBox="1"/>
          <p:nvPr/>
        </p:nvSpPr>
        <p:spPr>
          <a:xfrm>
            <a:off x="1160969" y="5285032"/>
            <a:ext cx="4047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신호등 설치 및 관리는 </a:t>
            </a:r>
            <a:endParaRPr lang="en-US" altLang="ko-KR" sz="24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각 </a:t>
            </a:r>
            <a:r>
              <a:rPr lang="ko-KR" altLang="en-US" sz="2800" b="1" dirty="0">
                <a:solidFill>
                  <a:srgbClr val="FF0000"/>
                </a:solidFill>
                <a:latin typeface="Haettenschweiler" panose="020B0706040902060204" pitchFamily="34" charset="0"/>
              </a:rPr>
              <a:t>지방자치단체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pic>
        <p:nvPicPr>
          <p:cNvPr id="1026" name="Picture 2" descr="인천시청 방문 땐 출입증 발급 - 인천일보">
            <a:extLst>
              <a:ext uri="{FF2B5EF4-FFF2-40B4-BE49-F238E27FC236}">
                <a16:creationId xmlns:a16="http://schemas.microsoft.com/office/drawing/2014/main" id="{A64E8157-6E7B-48DC-4034-A8D7F77E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3" y="2145941"/>
            <a:ext cx="4177481" cy="2836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경찰청 로고">
            <a:extLst>
              <a:ext uri="{FF2B5EF4-FFF2-40B4-BE49-F238E27FC236}">
                <a16:creationId xmlns:a16="http://schemas.microsoft.com/office/drawing/2014/main" id="{8B6C02D8-9A3C-9429-F5B8-86B27AB3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15" y="2384450"/>
            <a:ext cx="5664838" cy="23596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D784D6-C8A1-3264-B22E-0565C9C4DE61}"/>
              </a:ext>
            </a:extLst>
          </p:cNvPr>
          <p:cNvSpPr txBox="1"/>
          <p:nvPr/>
        </p:nvSpPr>
        <p:spPr>
          <a:xfrm>
            <a:off x="4995530" y="1403673"/>
            <a:ext cx="215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B26EB18-8C1B-8BD9-B3B3-A32F6BA55FF7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85C49C2-F1B7-9AFC-2846-3F2281C882E4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6D042C5-78CC-F5C2-6224-FFBD0D45E72B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3331B25-82D7-61CB-0C73-E589D8A40A44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05594626-80C3-6AA9-FE9D-761322DFA03D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7FA8ED2-DC09-7154-D05E-3E966394B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61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28">
            <a:extLst>
              <a:ext uri="{FF2B5EF4-FFF2-40B4-BE49-F238E27FC236}">
                <a16:creationId xmlns:a16="http://schemas.microsoft.com/office/drawing/2014/main" id="{1F502819-E029-43F0-5C9E-920CE54FCD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2903" y="4764866"/>
            <a:ext cx="1926665" cy="359121"/>
          </a:xfrm>
          <a:prstGeom prst="rect">
            <a:avLst/>
          </a:prstGeom>
        </p:spPr>
      </p:pic>
      <p:pic>
        <p:nvPicPr>
          <p:cNvPr id="25" name="Object 28">
            <a:extLst>
              <a:ext uri="{FF2B5EF4-FFF2-40B4-BE49-F238E27FC236}">
                <a16:creationId xmlns:a16="http://schemas.microsoft.com/office/drawing/2014/main" id="{C9FDF443-73BB-5247-249F-2A9942F11CD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7235" y="4561520"/>
            <a:ext cx="1223024" cy="359121"/>
          </a:xfrm>
          <a:prstGeom prst="rect">
            <a:avLst/>
          </a:prstGeom>
        </p:spPr>
      </p:pic>
      <p:grpSp>
        <p:nvGrpSpPr>
          <p:cNvPr id="5" name="그룹 1009">
            <a:extLst>
              <a:ext uri="{FF2B5EF4-FFF2-40B4-BE49-F238E27FC236}">
                <a16:creationId xmlns:a16="http://schemas.microsoft.com/office/drawing/2014/main" id="{3A741B53-51CC-50A7-F75B-75F05AF3D799}"/>
              </a:ext>
            </a:extLst>
          </p:cNvPr>
          <p:cNvGrpSpPr/>
          <p:nvPr/>
        </p:nvGrpSpPr>
        <p:grpSpPr>
          <a:xfrm>
            <a:off x="4708027" y="3015412"/>
            <a:ext cx="949158" cy="323949"/>
            <a:chOff x="11003356" y="7965688"/>
            <a:chExt cx="6171429" cy="1338765"/>
          </a:xfrm>
        </p:grpSpPr>
        <p:pic>
          <p:nvPicPr>
            <p:cNvPr id="9" name="Object 28">
              <a:extLst>
                <a:ext uri="{FF2B5EF4-FFF2-40B4-BE49-F238E27FC236}">
                  <a16:creationId xmlns:a16="http://schemas.microsoft.com/office/drawing/2014/main" id="{3B9D5372-B9B2-7AC2-5368-AE4A9F2A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A463225-D53B-0099-7672-30D80257B5EE}"/>
              </a:ext>
            </a:extLst>
          </p:cNvPr>
          <p:cNvGrpSpPr/>
          <p:nvPr/>
        </p:nvGrpSpPr>
        <p:grpSpPr>
          <a:xfrm>
            <a:off x="10681978" y="3040316"/>
            <a:ext cx="949158" cy="323949"/>
            <a:chOff x="11003356" y="7965688"/>
            <a:chExt cx="6171429" cy="1338765"/>
          </a:xfrm>
        </p:grpSpPr>
        <p:pic>
          <p:nvPicPr>
            <p:cNvPr id="4" name="Object 28">
              <a:extLst>
                <a:ext uri="{FF2B5EF4-FFF2-40B4-BE49-F238E27FC236}">
                  <a16:creationId xmlns:a16="http://schemas.microsoft.com/office/drawing/2014/main" id="{047729FF-24C9-87A7-3CDC-77D3B639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C9DFC848-671C-405E-5ABF-BC4184185366}"/>
              </a:ext>
            </a:extLst>
          </p:cNvPr>
          <p:cNvGrpSpPr/>
          <p:nvPr/>
        </p:nvGrpSpPr>
        <p:grpSpPr>
          <a:xfrm>
            <a:off x="10798234" y="2252318"/>
            <a:ext cx="1059169" cy="311008"/>
            <a:chOff x="11003356" y="7965688"/>
            <a:chExt cx="6171429" cy="1338765"/>
          </a:xfrm>
        </p:grpSpPr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62DB2064-9F41-6F64-AAC8-0D28152C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19" name="그룹 1009">
            <a:extLst>
              <a:ext uri="{FF2B5EF4-FFF2-40B4-BE49-F238E27FC236}">
                <a16:creationId xmlns:a16="http://schemas.microsoft.com/office/drawing/2014/main" id="{BC8625AC-9F3D-DA2E-4338-5236B172104E}"/>
              </a:ext>
            </a:extLst>
          </p:cNvPr>
          <p:cNvGrpSpPr/>
          <p:nvPr/>
        </p:nvGrpSpPr>
        <p:grpSpPr>
          <a:xfrm>
            <a:off x="6322808" y="2270352"/>
            <a:ext cx="2057633" cy="331208"/>
            <a:chOff x="11003356" y="7965688"/>
            <a:chExt cx="6171429" cy="1338765"/>
          </a:xfrm>
        </p:grpSpPr>
        <p:pic>
          <p:nvPicPr>
            <p:cNvPr id="20" name="Object 28">
              <a:extLst>
                <a:ext uri="{FF2B5EF4-FFF2-40B4-BE49-F238E27FC236}">
                  <a16:creationId xmlns:a16="http://schemas.microsoft.com/office/drawing/2014/main" id="{4E171775-CB0E-6C7B-D1C5-BB4BB679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11" name="그룹 1009">
            <a:extLst>
              <a:ext uri="{FF2B5EF4-FFF2-40B4-BE49-F238E27FC236}">
                <a16:creationId xmlns:a16="http://schemas.microsoft.com/office/drawing/2014/main" id="{8F3BA3DA-660A-C37C-9ED9-257AAD753FB7}"/>
              </a:ext>
            </a:extLst>
          </p:cNvPr>
          <p:cNvGrpSpPr/>
          <p:nvPr/>
        </p:nvGrpSpPr>
        <p:grpSpPr>
          <a:xfrm>
            <a:off x="3173864" y="2270352"/>
            <a:ext cx="2057633" cy="331208"/>
            <a:chOff x="11003356" y="7965688"/>
            <a:chExt cx="6171429" cy="1338765"/>
          </a:xfrm>
        </p:grpSpPr>
        <p:pic>
          <p:nvPicPr>
            <p:cNvPr id="18" name="Object 28">
              <a:extLst>
                <a:ext uri="{FF2B5EF4-FFF2-40B4-BE49-F238E27FC236}">
                  <a16:creationId xmlns:a16="http://schemas.microsoft.com/office/drawing/2014/main" id="{62BAA35A-BCB7-FC5E-B680-985D95491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3142925" y="1380177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아쉬운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5D152-4A91-0773-FDB0-4FF679C091D7}"/>
              </a:ext>
            </a:extLst>
          </p:cNvPr>
          <p:cNvSpPr txBox="1"/>
          <p:nvPr/>
        </p:nvSpPr>
        <p:spPr>
          <a:xfrm>
            <a:off x="6492844" y="1380918"/>
            <a:ext cx="157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보완점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CFB665-9F79-79E2-BAD9-6FB9CB7F53B1}"/>
              </a:ext>
            </a:extLst>
          </p:cNvPr>
          <p:cNvCxnSpPr>
            <a:cxnSpLocks/>
          </p:cNvCxnSpPr>
          <p:nvPr/>
        </p:nvCxnSpPr>
        <p:spPr>
          <a:xfrm>
            <a:off x="-575228" y="2780907"/>
            <a:ext cx="12827490" cy="0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F620F5-1EAF-80AB-CAF5-DD7000969DF5}"/>
              </a:ext>
            </a:extLst>
          </p:cNvPr>
          <p:cNvCxnSpPr>
            <a:cxnSpLocks/>
          </p:cNvCxnSpPr>
          <p:nvPr/>
        </p:nvCxnSpPr>
        <p:spPr>
          <a:xfrm>
            <a:off x="2588924" y="3603903"/>
            <a:ext cx="10165542" cy="1482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7A14CF-48EE-EB71-AE56-34450BAEF277}"/>
              </a:ext>
            </a:extLst>
          </p:cNvPr>
          <p:cNvCxnSpPr>
            <a:cxnSpLocks/>
          </p:cNvCxnSpPr>
          <p:nvPr/>
        </p:nvCxnSpPr>
        <p:spPr>
          <a:xfrm>
            <a:off x="-591497" y="5178747"/>
            <a:ext cx="14168680" cy="0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279DEC1-9C65-9580-36ED-3D643336BB06}"/>
              </a:ext>
            </a:extLst>
          </p:cNvPr>
          <p:cNvCxnSpPr>
            <a:cxnSpLocks/>
          </p:cNvCxnSpPr>
          <p:nvPr/>
        </p:nvCxnSpPr>
        <p:spPr>
          <a:xfrm>
            <a:off x="-914400" y="4321012"/>
            <a:ext cx="14394730" cy="69859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A6CBA1F-4F45-B041-A5A0-5C0C552AFAC6}"/>
              </a:ext>
            </a:extLst>
          </p:cNvPr>
          <p:cNvCxnSpPr>
            <a:cxnSpLocks/>
          </p:cNvCxnSpPr>
          <p:nvPr/>
        </p:nvCxnSpPr>
        <p:spPr>
          <a:xfrm>
            <a:off x="-1034460" y="5981974"/>
            <a:ext cx="15054607" cy="0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2893AAD-1D9E-1DFC-FD2E-D334613EACD1}"/>
              </a:ext>
            </a:extLst>
          </p:cNvPr>
          <p:cNvCxnSpPr>
            <a:cxnSpLocks/>
          </p:cNvCxnSpPr>
          <p:nvPr/>
        </p:nvCxnSpPr>
        <p:spPr>
          <a:xfrm>
            <a:off x="2588924" y="2031794"/>
            <a:ext cx="0" cy="4870172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24A3C19-1E8E-0487-BAB6-FD019E421E57}"/>
              </a:ext>
            </a:extLst>
          </p:cNvPr>
          <p:cNvSpPr txBox="1"/>
          <p:nvPr/>
        </p:nvSpPr>
        <p:spPr>
          <a:xfrm>
            <a:off x="3075830" y="2236182"/>
            <a:ext cx="240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파이썬 </a:t>
            </a:r>
            <a:r>
              <a:rPr lang="en-US" altLang="ko-KR" sz="2000" b="1" dirty="0">
                <a:latin typeface="Haettenschweiler" panose="020B0706040902060204" pitchFamily="34" charset="0"/>
              </a:rPr>
              <a:t>/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raspberry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6B1292-62AE-828C-802F-EE3CCBE7557F}"/>
              </a:ext>
            </a:extLst>
          </p:cNvPr>
          <p:cNvSpPr txBox="1"/>
          <p:nvPr/>
        </p:nvSpPr>
        <p:spPr>
          <a:xfrm>
            <a:off x="6096000" y="2236513"/>
            <a:ext cx="304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언어 </a:t>
            </a:r>
            <a:r>
              <a:rPr lang="ko-KR" altLang="en-US" sz="2000" b="1" dirty="0">
                <a:latin typeface="Haettenschweiler" panose="020B0706040902060204" pitchFamily="34" charset="0"/>
              </a:rPr>
              <a:t> </a:t>
            </a:r>
            <a:r>
              <a:rPr lang="en-US" altLang="ko-KR" sz="2000" b="1" dirty="0">
                <a:latin typeface="Haettenschweiler" panose="020B0706040902060204" pitchFamily="34" charset="0"/>
              </a:rPr>
              <a:t>/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jetson nano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49A6CB-2E46-F898-642F-E982D4B808C5}"/>
              </a:ext>
            </a:extLst>
          </p:cNvPr>
          <p:cNvSpPr txBox="1"/>
          <p:nvPr/>
        </p:nvSpPr>
        <p:spPr>
          <a:xfrm>
            <a:off x="2718310" y="2992350"/>
            <a:ext cx="304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신호등 소재 제한 </a:t>
            </a:r>
            <a:r>
              <a:rPr lang="en-US" altLang="ko-KR" sz="2000" b="1" dirty="0">
                <a:latin typeface="Haettenschweiler" panose="020B0706040902060204" pitchFamily="34" charset="0"/>
              </a:rPr>
              <a:t>: </a:t>
            </a:r>
            <a:r>
              <a:rPr lang="ko-KR" altLang="en-US" sz="2000" b="1" dirty="0">
                <a:latin typeface="Haettenschweiler" panose="020B0706040902060204" pitchFamily="34" charset="0"/>
              </a:rPr>
              <a:t>경기도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E31251-6FB0-DB86-32FE-BE299BF46B96}"/>
              </a:ext>
            </a:extLst>
          </p:cNvPr>
          <p:cNvSpPr txBox="1"/>
          <p:nvPr/>
        </p:nvSpPr>
        <p:spPr>
          <a:xfrm>
            <a:off x="5945087" y="2822135"/>
            <a:ext cx="2759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aettenschweiler" panose="020B0706040902060204" pitchFamily="34" charset="0"/>
                <a:cs typeface="Arial" panose="020B0604020202020204" pitchFamily="34" charset="0"/>
              </a:rPr>
              <a:t>다른 지역 공공 데이터 </a:t>
            </a:r>
            <a:endParaRPr lang="en-US" altLang="ko-KR" sz="2000" b="1" dirty="0">
              <a:latin typeface="Haettenschweiler" panose="020B070604090206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000" b="1" dirty="0">
                <a:latin typeface="Haettenschweiler" panose="020B0706040902060204" pitchFamily="34" charset="0"/>
                <a:cs typeface="Arial" panose="020B0604020202020204" pitchFamily="34" charset="0"/>
              </a:rPr>
              <a:t>수집 및 활용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D875A2-EDAC-BBD7-C383-F91A572C6050}"/>
              </a:ext>
            </a:extLst>
          </p:cNvPr>
          <p:cNvSpPr txBox="1"/>
          <p:nvPr/>
        </p:nvSpPr>
        <p:spPr>
          <a:xfrm>
            <a:off x="2642266" y="3762096"/>
            <a:ext cx="341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소방차 이미지 데이터 부족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C01DE4-3AA7-D911-AB04-4C5339049E69}"/>
              </a:ext>
            </a:extLst>
          </p:cNvPr>
          <p:cNvCxnSpPr>
            <a:cxnSpLocks/>
          </p:cNvCxnSpPr>
          <p:nvPr/>
        </p:nvCxnSpPr>
        <p:spPr>
          <a:xfrm>
            <a:off x="5838517" y="2072547"/>
            <a:ext cx="0" cy="4785453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856FAD5-F5EE-D814-825E-9071B53F4F64}"/>
              </a:ext>
            </a:extLst>
          </p:cNvPr>
          <p:cNvSpPr txBox="1"/>
          <p:nvPr/>
        </p:nvSpPr>
        <p:spPr>
          <a:xfrm>
            <a:off x="5969709" y="3616281"/>
            <a:ext cx="2612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이미지 수집과 </a:t>
            </a:r>
            <a:endParaRPr lang="en-US" altLang="ko-KR" sz="20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000" b="1" dirty="0" err="1">
                <a:latin typeface="Haettenschweiler" panose="020B0706040902060204" pitchFamily="34" charset="0"/>
              </a:rPr>
              <a:t>라벨링</a:t>
            </a:r>
            <a:r>
              <a:rPr lang="ko-KR" altLang="en-US" sz="2000" b="1" dirty="0">
                <a:latin typeface="Haettenschweiler" panose="020B0706040902060204" pitchFamily="34" charset="0"/>
              </a:rPr>
              <a:t> 추가 진행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9EE75018-58C6-8FB8-FD52-58D442588657}"/>
              </a:ext>
            </a:extLst>
          </p:cNvPr>
          <p:cNvSpPr txBox="1"/>
          <p:nvPr/>
        </p:nvSpPr>
        <p:spPr>
          <a:xfrm>
            <a:off x="3452421" y="4535155"/>
            <a:ext cx="1584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일직선 도로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B642E87-0704-2DAD-59F9-8AB46321CB13}"/>
              </a:ext>
            </a:extLst>
          </p:cNvPr>
          <p:cNvSpPr txBox="1"/>
          <p:nvPr/>
        </p:nvSpPr>
        <p:spPr>
          <a:xfrm>
            <a:off x="5956337" y="4421954"/>
            <a:ext cx="263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도로교통법과 </a:t>
            </a:r>
            <a:endParaRPr lang="en-US" altLang="ko-KR" sz="20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교통 시스템 추가 조사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6D18D131-658E-6DB4-39D2-B2B242B45B0C}"/>
              </a:ext>
            </a:extLst>
          </p:cNvPr>
          <p:cNvSpPr txBox="1"/>
          <p:nvPr/>
        </p:nvSpPr>
        <p:spPr>
          <a:xfrm>
            <a:off x="4002704" y="5365354"/>
            <a:ext cx="79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+mn-ea"/>
              </a:rPr>
              <a:t>2</a:t>
            </a:r>
            <a:r>
              <a:rPr lang="ko-KR" altLang="en-US" sz="2000" b="1" dirty="0">
                <a:latin typeface="+mn-ea"/>
              </a:rPr>
              <a:t>개</a:t>
            </a:r>
            <a:endParaRPr lang="ko-KR" altLang="en-US" sz="20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B9C79AC9-31C6-E215-ED33-1E2216D2C8BE}"/>
              </a:ext>
            </a:extLst>
          </p:cNvPr>
          <p:cNvSpPr txBox="1"/>
          <p:nvPr/>
        </p:nvSpPr>
        <p:spPr>
          <a:xfrm>
            <a:off x="3729690" y="6199556"/>
            <a:ext cx="1137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F0A3D52F-B940-9BA9-6F6B-234E4C3B97EB}"/>
              </a:ext>
            </a:extLst>
          </p:cNvPr>
          <p:cNvSpPr txBox="1"/>
          <p:nvPr/>
        </p:nvSpPr>
        <p:spPr>
          <a:xfrm>
            <a:off x="9689094" y="1376467"/>
            <a:ext cx="157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개선점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6FCD0B86-6AA6-A277-7721-D6A77E8A1A26}"/>
              </a:ext>
            </a:extLst>
          </p:cNvPr>
          <p:cNvSpPr txBox="1"/>
          <p:nvPr/>
        </p:nvSpPr>
        <p:spPr>
          <a:xfrm>
            <a:off x="870684" y="1380177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구분</a:t>
            </a:r>
          </a:p>
        </p:txBody>
      </p: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A55ECD48-1A05-CAE4-854A-19915DA4D362}"/>
              </a:ext>
            </a:extLst>
          </p:cNvPr>
          <p:cNvCxnSpPr>
            <a:cxnSpLocks/>
          </p:cNvCxnSpPr>
          <p:nvPr/>
        </p:nvCxnSpPr>
        <p:spPr>
          <a:xfrm>
            <a:off x="8832784" y="2031794"/>
            <a:ext cx="0" cy="4785453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TextBox 2066">
            <a:extLst>
              <a:ext uri="{FF2B5EF4-FFF2-40B4-BE49-F238E27FC236}">
                <a16:creationId xmlns:a16="http://schemas.microsoft.com/office/drawing/2014/main" id="{E1B72930-8F1E-A644-E9A7-6C63B21EC726}"/>
              </a:ext>
            </a:extLst>
          </p:cNvPr>
          <p:cNvSpPr txBox="1"/>
          <p:nvPr/>
        </p:nvSpPr>
        <p:spPr>
          <a:xfrm>
            <a:off x="8961106" y="2236513"/>
            <a:ext cx="312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경량 프로그램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속도 향상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F15B3130-A0C7-957E-B00D-E7E80EB9D911}"/>
              </a:ext>
            </a:extLst>
          </p:cNvPr>
          <p:cNvSpPr txBox="1"/>
          <p:nvPr/>
        </p:nvSpPr>
        <p:spPr>
          <a:xfrm>
            <a:off x="706330" y="4544317"/>
            <a:ext cx="135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전제조건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1DDA3186-5624-85F1-78B8-0C4AD7CF13AD}"/>
              </a:ext>
            </a:extLst>
          </p:cNvPr>
          <p:cNvSpPr txBox="1"/>
          <p:nvPr/>
        </p:nvSpPr>
        <p:spPr>
          <a:xfrm>
            <a:off x="6423725" y="6199556"/>
            <a:ext cx="1972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Oracle,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FDA12D9-C43F-BBE5-331C-6470E22DFDEA}"/>
              </a:ext>
            </a:extLst>
          </p:cNvPr>
          <p:cNvSpPr txBox="1"/>
          <p:nvPr/>
        </p:nvSpPr>
        <p:spPr>
          <a:xfrm>
            <a:off x="984274" y="6199556"/>
            <a:ext cx="72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0370B22-00FB-4545-D278-7FFF3987C86B}"/>
              </a:ext>
            </a:extLst>
          </p:cNvPr>
          <p:cNvSpPr txBox="1"/>
          <p:nvPr/>
        </p:nvSpPr>
        <p:spPr>
          <a:xfrm>
            <a:off x="430227" y="5364283"/>
            <a:ext cx="183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디스플레이  수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B0681701-77F1-100F-4121-79B708432466}"/>
              </a:ext>
            </a:extLst>
          </p:cNvPr>
          <p:cNvSpPr txBox="1"/>
          <p:nvPr/>
        </p:nvSpPr>
        <p:spPr>
          <a:xfrm>
            <a:off x="7074707" y="5358095"/>
            <a:ext cx="87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+mn-ea"/>
              </a:rPr>
              <a:t>4</a:t>
            </a:r>
            <a:r>
              <a:rPr lang="ko-KR" altLang="en-US" sz="2000" b="1" dirty="0">
                <a:latin typeface="+mn-ea"/>
              </a:rPr>
              <a:t>개</a:t>
            </a:r>
            <a:endParaRPr lang="ko-KR" altLang="en-US" sz="20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24D6215B-66AD-D5FB-85AE-F3B0CD99243E}"/>
              </a:ext>
            </a:extLst>
          </p:cNvPr>
          <p:cNvSpPr txBox="1"/>
          <p:nvPr/>
        </p:nvSpPr>
        <p:spPr>
          <a:xfrm>
            <a:off x="929033" y="3420717"/>
            <a:ext cx="135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B16C1512-381D-A124-1BC3-334A36B2E487}"/>
              </a:ext>
            </a:extLst>
          </p:cNvPr>
          <p:cNvSpPr txBox="1"/>
          <p:nvPr/>
        </p:nvSpPr>
        <p:spPr>
          <a:xfrm>
            <a:off x="678102" y="2236182"/>
            <a:ext cx="135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02A7EC3E-7054-11B5-1568-62AE21E8C1D5}"/>
              </a:ext>
            </a:extLst>
          </p:cNvPr>
          <p:cNvSpPr txBox="1"/>
          <p:nvPr/>
        </p:nvSpPr>
        <p:spPr>
          <a:xfrm>
            <a:off x="9800334" y="3757655"/>
            <a:ext cx="180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 err="1">
                <a:latin typeface="Haettenschweiler" panose="020B0706040902060204" pitchFamily="34" charset="0"/>
              </a:rPr>
              <a:t>학습률</a:t>
            </a:r>
            <a:r>
              <a:rPr lang="ko-KR" altLang="en-US" sz="2000" b="1" dirty="0">
                <a:latin typeface="Haettenschweiler" panose="020B0706040902060204" pitchFamily="34" charset="0"/>
              </a:rPr>
              <a:t> 증가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4A4D7F5F-38FD-219C-8E33-337C72288051}"/>
              </a:ext>
            </a:extLst>
          </p:cNvPr>
          <p:cNvSpPr txBox="1"/>
          <p:nvPr/>
        </p:nvSpPr>
        <p:spPr>
          <a:xfrm>
            <a:off x="9376675" y="2976023"/>
            <a:ext cx="26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Haettenschweiler" panose="020B0706040902060204" pitchFamily="34" charset="0"/>
              </a:rPr>
              <a:t>신호등 </a:t>
            </a:r>
            <a:r>
              <a:rPr lang="ko-KR" altLang="en-US" sz="2000" b="1">
                <a:latin typeface="Haettenschweiler" panose="020B0706040902060204" pitchFamily="34" charset="0"/>
              </a:rPr>
              <a:t>소재 </a:t>
            </a:r>
            <a:r>
              <a:rPr lang="en-US" altLang="ko-KR" sz="2000" b="1" dirty="0">
                <a:latin typeface="Haettenschweiler" panose="020B0706040902060204" pitchFamily="34" charset="0"/>
              </a:rPr>
              <a:t>: </a:t>
            </a:r>
            <a:r>
              <a:rPr lang="ko-KR" altLang="en-US" sz="2000" b="1" dirty="0">
                <a:latin typeface="Haettenschweiler" panose="020B0706040902060204" pitchFamily="34" charset="0"/>
              </a:rPr>
              <a:t>전국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2C4AE592-301E-9592-7AFA-93DA74B1EA7E}"/>
              </a:ext>
            </a:extLst>
          </p:cNvPr>
          <p:cNvSpPr txBox="1"/>
          <p:nvPr/>
        </p:nvSpPr>
        <p:spPr>
          <a:xfrm>
            <a:off x="9139029" y="4424246"/>
            <a:ext cx="271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신호등 디자인 및 </a:t>
            </a:r>
            <a:endParaRPr lang="en-US" altLang="ko-KR" sz="20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000" b="1" dirty="0">
                <a:latin typeface="Haettenschweiler" panose="020B0706040902060204" pitchFamily="34" charset="0"/>
              </a:rPr>
              <a:t>실현 가능성 개선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BC962656-01BC-B777-CC2E-2271F57B0521}"/>
              </a:ext>
            </a:extLst>
          </p:cNvPr>
          <p:cNvSpPr txBox="1"/>
          <p:nvPr/>
        </p:nvSpPr>
        <p:spPr>
          <a:xfrm>
            <a:off x="8908023" y="5245571"/>
            <a:ext cx="326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날씨</a:t>
            </a: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광고 같은 메타 정보 추가 및 활용 방안 확장</a:t>
            </a: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AF6AD7B9-96E0-73F9-4AC6-CC77C708A975}"/>
              </a:ext>
            </a:extLst>
          </p:cNvPr>
          <p:cNvSpPr txBox="1"/>
          <p:nvPr/>
        </p:nvSpPr>
        <p:spPr>
          <a:xfrm>
            <a:off x="9642904" y="6199556"/>
            <a:ext cx="177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데이터 관리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172959AC-83B3-0A90-DDAC-D2E042A54267}"/>
              </a:ext>
            </a:extLst>
          </p:cNvPr>
          <p:cNvSpPr/>
          <p:nvPr/>
        </p:nvSpPr>
        <p:spPr>
          <a:xfrm>
            <a:off x="8411291" y="286444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852B1804-BD13-9375-3CB9-0825FF3BEFCD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9CF0113D-FCD4-1992-133A-D13C684E50B7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D85F3B02-8BFE-7266-28B4-AD878CEE8075}"/>
              </a:ext>
            </a:extLst>
          </p:cNvPr>
          <p:cNvSpPr/>
          <p:nvPr/>
        </p:nvSpPr>
        <p:spPr>
          <a:xfrm>
            <a:off x="6800719" y="36552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F54AEE7-173C-8D04-3314-813A44D2238B}"/>
              </a:ext>
            </a:extLst>
          </p:cNvPr>
          <p:cNvSpPr/>
          <p:nvPr/>
        </p:nvSpPr>
        <p:spPr>
          <a:xfrm>
            <a:off x="5124932" y="37018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ACB974E-861D-8DD3-3B69-835C0B9B0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30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568366" y="1356272"/>
            <a:ext cx="111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81E08-7F5F-A2E4-84EA-CA9291B872A9}"/>
              </a:ext>
            </a:extLst>
          </p:cNvPr>
          <p:cNvSpPr txBox="1"/>
          <p:nvPr/>
        </p:nvSpPr>
        <p:spPr>
          <a:xfrm>
            <a:off x="1562831" y="2234599"/>
            <a:ext cx="91088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>
                <a:hlinkClick r:id="rId3"/>
              </a:rPr>
              <a:t>https://info.daegu.go.kr/newshome/mtnmain.php?mtnkey=articleview&amp;mkey=scatelist&amp;aid=249489&amp;bpage=1&amp;stext=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https://www.joinc.co.kr/w/man/12/MQTT/Tutorial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5"/>
              </a:rPr>
              <a:t>https://aws.amazon.com/ko/what-is/mqtt/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6"/>
              </a:rPr>
              <a:t>https://velog.io/@yookyungkho/%EB%94%A5%EB%9F%AC%EB%8B%9D-%EC%98%B5%ED%8B%B0%EB%A7%88%EC%9D%B4%EC%A0%80-%EC%A0%95%EB%B3%B5%EA%B8%B0%EB%B6%80%EC%A0%9C-CS231n-Lecture7-Review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>
                <a:hlinkClick r:id="rId7"/>
              </a:rPr>
              <a:t>https://news.seoul.go.kr/traffic/files/2018/11/5c0085353b3517.05190684.pdf</a:t>
            </a:r>
            <a:endParaRPr lang="ko-KR" altLang="en-US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5AA1BEF6-1A20-849D-2009-86E3313BBEAD}"/>
              </a:ext>
            </a:extLst>
          </p:cNvPr>
          <p:cNvSpPr/>
          <p:nvPr/>
        </p:nvSpPr>
        <p:spPr>
          <a:xfrm>
            <a:off x="8411291" y="286444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C95B852-C2F9-A433-3F5C-801944C99CF2}"/>
              </a:ext>
            </a:extLst>
          </p:cNvPr>
          <p:cNvSpPr/>
          <p:nvPr/>
        </p:nvSpPr>
        <p:spPr>
          <a:xfrm>
            <a:off x="1817673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F127BE6-54C6-03AA-53DB-150DEE1965E4}"/>
              </a:ext>
            </a:extLst>
          </p:cNvPr>
          <p:cNvSpPr/>
          <p:nvPr/>
        </p:nvSpPr>
        <p:spPr>
          <a:xfrm>
            <a:off x="3446352" y="37689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18C14ED-0374-7C0C-9541-A78D74B674E5}"/>
              </a:ext>
            </a:extLst>
          </p:cNvPr>
          <p:cNvSpPr/>
          <p:nvPr/>
        </p:nvSpPr>
        <p:spPr>
          <a:xfrm>
            <a:off x="6800719" y="36552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22D8481E-77BB-8460-AED7-53BCB18A1159}"/>
              </a:ext>
            </a:extLst>
          </p:cNvPr>
          <p:cNvSpPr/>
          <p:nvPr/>
        </p:nvSpPr>
        <p:spPr>
          <a:xfrm>
            <a:off x="5124932" y="370181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B2FBEF-AFB2-3C48-74D3-DEAD08CFB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QnA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113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34A33B3-F7C1-0947-4111-F84CB7844D68}"/>
              </a:ext>
            </a:extLst>
          </p:cNvPr>
          <p:cNvSpPr txBox="1"/>
          <p:nvPr/>
        </p:nvSpPr>
        <p:spPr>
          <a:xfrm>
            <a:off x="847516" y="4948123"/>
            <a:ext cx="1075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서울시는 </a:t>
            </a:r>
            <a:r>
              <a:rPr lang="ko-KR" altLang="en-US" sz="2800" b="1" dirty="0">
                <a:solidFill>
                  <a:srgbClr val="00B050"/>
                </a:solidFill>
                <a:latin typeface="Haettenschweiler" panose="020B0706040902060204" pitchFamily="34" charset="0"/>
              </a:rPr>
              <a:t>스마트 시티</a:t>
            </a:r>
            <a:r>
              <a:rPr lang="ko-KR" altLang="en-US" sz="2400" b="1" dirty="0">
                <a:latin typeface="Haettenschweiler" panose="020B0706040902060204" pitchFamily="34" charset="0"/>
              </a:rPr>
              <a:t> 개발 시행계획 수립하여 스마트 신호시스템 도입 예정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9C94218-6877-E01B-B4BC-D202ADEF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20" y="2081856"/>
            <a:ext cx="5019346" cy="2694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4" name="Picture 20" descr="스마트 시티란 도대체 무엇인가?” - Secure Insights">
            <a:extLst>
              <a:ext uri="{FF2B5EF4-FFF2-40B4-BE49-F238E27FC236}">
                <a16:creationId xmlns:a16="http://schemas.microsoft.com/office/drawing/2014/main" id="{BB75EEA2-9DC1-5BBE-3B77-9B626329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" y="2081856"/>
            <a:ext cx="5019346" cy="269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21DE3-85E4-6810-C651-EC7A84BBB593}"/>
              </a:ext>
            </a:extLst>
          </p:cNvPr>
          <p:cNvSpPr txBox="1"/>
          <p:nvPr/>
        </p:nvSpPr>
        <p:spPr>
          <a:xfrm>
            <a:off x="4995530" y="1403673"/>
            <a:ext cx="215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7D682B77-2C21-62D9-B110-731413693405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E54D5445-1E31-3839-DAF7-E47D288EEE46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BC29CC44-E7D0-5FA4-CB9D-0EE8413BB926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D58D1DA1-AB85-1208-5777-E8B7B7B39705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BF4FAC49-6368-34AF-CF75-157E10CD88EE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7553C7-6FF2-F0B8-F69F-7198F5D6D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6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5866783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 판단하기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정보 제공 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200760" y="5866782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 인식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7" y="2306106"/>
            <a:ext cx="3819333" cy="32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58" y="2306106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전기 안전점검. [광주시 제공=연합뉴스]">
            <a:extLst>
              <a:ext uri="{FF2B5EF4-FFF2-40B4-BE49-F238E27FC236}">
                <a16:creationId xmlns:a16="http://schemas.microsoft.com/office/drawing/2014/main" id="{BEC345C1-4888-21ED-3EE5-536C3E5B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0" y="2306105"/>
            <a:ext cx="3819333" cy="32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38E54B-4807-BC14-226F-5017A3A6A4C9}"/>
              </a:ext>
            </a:extLst>
          </p:cNvPr>
          <p:cNvSpPr txBox="1"/>
          <p:nvPr/>
        </p:nvSpPr>
        <p:spPr>
          <a:xfrm>
            <a:off x="7874944" y="5857158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재난 상황 시 제어기 수동 제어 번거로움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원격 제어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DFDC0-BFDA-60B3-4542-158DD8AF6088}"/>
              </a:ext>
            </a:extLst>
          </p:cNvPr>
          <p:cNvSpPr txBox="1"/>
          <p:nvPr/>
        </p:nvSpPr>
        <p:spPr>
          <a:xfrm>
            <a:off x="4995530" y="1403673"/>
            <a:ext cx="215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11D237A-04E2-206B-8A73-879A5FC7B35A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B70A346D-9295-E010-A68F-3E4AC809F28D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DF8D001-C273-76EE-C904-506FE63A8D6D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AA572B1-9D20-A758-5BB4-F874807BA0A4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6AA5439-15FB-870A-2BDC-CC6CAEFC9C3D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0DAC56-DB2C-D0A0-1AA3-2A3D52FF3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2147514D-0107-2F14-EF85-4D8C84212100}"/>
              </a:ext>
            </a:extLst>
          </p:cNvPr>
          <p:cNvGrpSpPr/>
          <p:nvPr/>
        </p:nvGrpSpPr>
        <p:grpSpPr>
          <a:xfrm>
            <a:off x="6829339" y="2626765"/>
            <a:ext cx="4440350" cy="4004084"/>
            <a:chOff x="6373973" y="376236"/>
            <a:chExt cx="5637052" cy="569595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369EF3D-251A-9E38-3B5D-782A4A4E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973" y="376236"/>
              <a:ext cx="5637052" cy="56959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E75AE3E-D8C3-944D-02DF-B4E0265CBF6C}"/>
                </a:ext>
              </a:extLst>
            </p:cNvPr>
            <p:cNvSpPr/>
            <p:nvPr/>
          </p:nvSpPr>
          <p:spPr>
            <a:xfrm>
              <a:off x="7419975" y="1743075"/>
              <a:ext cx="3343274" cy="590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60FF601-74C8-6473-2F79-6F53A61A7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5250" y="1840213"/>
              <a:ext cx="281964" cy="39627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4A5F44-E0A3-966C-C9D7-909451AE434A}"/>
                </a:ext>
              </a:extLst>
            </p:cNvPr>
            <p:cNvSpPr txBox="1"/>
            <p:nvPr/>
          </p:nvSpPr>
          <p:spPr>
            <a:xfrm>
              <a:off x="8083082" y="1805285"/>
              <a:ext cx="2343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</a:rPr>
                <a:t>긴급차량 진입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D88F88E-5EE3-2938-C17A-4E1B9A3B1C5E}"/>
                </a:ext>
              </a:extLst>
            </p:cNvPr>
            <p:cNvSpPr/>
            <p:nvPr/>
          </p:nvSpPr>
          <p:spPr>
            <a:xfrm>
              <a:off x="7470776" y="1809750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위쪽 54">
              <a:extLst>
                <a:ext uri="{FF2B5EF4-FFF2-40B4-BE49-F238E27FC236}">
                  <a16:creationId xmlns:a16="http://schemas.microsoft.com/office/drawing/2014/main" id="{9CD515D5-A16E-8D5B-4C14-AF614BB4875E}"/>
                </a:ext>
              </a:extLst>
            </p:cNvPr>
            <p:cNvSpPr/>
            <p:nvPr/>
          </p:nvSpPr>
          <p:spPr>
            <a:xfrm>
              <a:off x="7972659" y="1800225"/>
              <a:ext cx="247650" cy="466725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A65A9E2F-69BB-2076-F207-0F02C7ABB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55632">
            <a:off x="10968835" y="2242469"/>
            <a:ext cx="449824" cy="44066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006B539-3FEE-DA40-27BD-A2106643067E}"/>
              </a:ext>
            </a:extLst>
          </p:cNvPr>
          <p:cNvSpPr txBox="1"/>
          <p:nvPr/>
        </p:nvSpPr>
        <p:spPr>
          <a:xfrm>
            <a:off x="11185120" y="2667423"/>
            <a:ext cx="787805" cy="32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앗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6CCF4-9A98-1C8C-A556-F1AB3B644580}"/>
              </a:ext>
            </a:extLst>
          </p:cNvPr>
          <p:cNvSpPr txBox="1"/>
          <p:nvPr/>
        </p:nvSpPr>
        <p:spPr>
          <a:xfrm>
            <a:off x="7358365" y="5223881"/>
            <a:ext cx="2948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긴급차량 인식 후 신호 자동 변환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35AFB38-0404-E62F-A09E-B4D0909E9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2" b="89011" l="7540" r="93254">
                        <a14:foregroundMark x1="93254" y1="31868" x2="93254" y2="31868"/>
                        <a14:foregroundMark x1="81746" y1="8242" x2="81746" y2="8242"/>
                        <a14:foregroundMark x1="80556" y1="80220" x2="80556" y2="80220"/>
                        <a14:foregroundMark x1="7540" y1="42857" x2="7540" y2="42857"/>
                        <a14:foregroundMark x1="32937" y1="71978" x2="32937" y2="71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6028" y="2334441"/>
            <a:ext cx="1512719" cy="974992"/>
          </a:xfrm>
          <a:prstGeom prst="rect">
            <a:avLst/>
          </a:prstGeom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상황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>
                  <a:latin typeface="나눔고딕" panose="020D0604000000000000" pitchFamily="50" charset="-127"/>
                  <a:ea typeface="나눔고딕" panose="020D0604000000000000" pitchFamily="50" charset="-127"/>
                </a:rPr>
                <a:t>도입</a:t>
              </a:r>
              <a:r>
                <a:rPr lang="ko-KR" altLang="en-US" sz="1600" b="1" u="sng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C1DBA1-95CE-D5A6-B7E2-70296E7A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9" y="2175741"/>
            <a:ext cx="4440468" cy="296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1849-C0B2-475A-0C7E-E7521A883B2E}"/>
              </a:ext>
            </a:extLst>
          </p:cNvPr>
          <p:cNvSpPr txBox="1"/>
          <p:nvPr/>
        </p:nvSpPr>
        <p:spPr>
          <a:xfrm>
            <a:off x="782724" y="5346991"/>
            <a:ext cx="40362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AI</a:t>
            </a:r>
            <a:r>
              <a:rPr lang="ko-KR" altLang="en-US" sz="2000" b="1" dirty="0"/>
              <a:t>기반 돌발상황 정보제공 그런데 신호등 자체 자동 변환 </a:t>
            </a:r>
            <a:r>
              <a:rPr lang="en-US" altLang="ko-KR" sz="2000" b="1" dirty="0"/>
              <a:t>X</a:t>
            </a:r>
          </a:p>
          <a:p>
            <a:endParaRPr lang="en-US" altLang="ko-KR" sz="2000" b="1" dirty="0"/>
          </a:p>
          <a:p>
            <a:r>
              <a:rPr lang="ko-KR" altLang="en-US" b="1" dirty="0">
                <a:solidFill>
                  <a:srgbClr val="00B0F0"/>
                </a:solidFill>
              </a:rPr>
              <a:t>출처</a:t>
            </a:r>
            <a:r>
              <a:rPr lang="en-US" altLang="ko-KR" b="1" dirty="0">
                <a:solidFill>
                  <a:srgbClr val="00B0F0"/>
                </a:solidFill>
              </a:rPr>
              <a:t>) </a:t>
            </a:r>
            <a:r>
              <a:rPr lang="ko-KR" altLang="en-US" b="1" dirty="0">
                <a:solidFill>
                  <a:srgbClr val="00B0F0"/>
                </a:solidFill>
              </a:rPr>
              <a:t>대구시 </a:t>
            </a:r>
            <a:r>
              <a:rPr lang="en-US" altLang="ko-KR" b="1" dirty="0">
                <a:solidFill>
                  <a:srgbClr val="00B0F0"/>
                </a:solidFill>
              </a:rPr>
              <a:t>AI</a:t>
            </a:r>
            <a:r>
              <a:rPr lang="ko-KR" altLang="en-US" b="1" dirty="0">
                <a:solidFill>
                  <a:srgbClr val="00B0F0"/>
                </a:solidFill>
              </a:rPr>
              <a:t>기반 스마트교통체계</a:t>
            </a:r>
            <a:endParaRPr lang="en-US" altLang="ko-KR" b="1" dirty="0">
              <a:solidFill>
                <a:srgbClr val="00B0F0"/>
              </a:solidFill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897AC82-2C64-EB60-A0DD-5BFADCDD3355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938CF96-D3D8-ABD2-9C2B-89A074141824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A9FFAB6-D7DE-51C8-7357-68799DEEB764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E5C8B787-864A-65C5-F64D-07A6ECC3CA9E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210C4ADB-A366-2795-3AE6-CEC62E688B08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D21C8-2BDC-D9A5-B375-A248CA758A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7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5124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563673A6-F051-C1B3-7CEB-27824CB6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3" y="2439337"/>
            <a:ext cx="3363853" cy="15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300A918C-7440-5218-566C-B356B76F8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2" y="2439337"/>
            <a:ext cx="3363853" cy="156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288488-C828-2250-C366-BB5598673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83" y="4312841"/>
            <a:ext cx="3314987" cy="18137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509EAC-D8EC-DDCF-BF87-61D7B6864D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9" y="3339871"/>
            <a:ext cx="4334909" cy="127635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0F8D3E5-CA47-019D-E482-F7E24C1D205C}"/>
              </a:ext>
            </a:extLst>
          </p:cNvPr>
          <p:cNvSpPr/>
          <p:nvPr/>
        </p:nvSpPr>
        <p:spPr>
          <a:xfrm>
            <a:off x="10401300" y="3429000"/>
            <a:ext cx="1342053" cy="10980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11FDF-6009-6862-1459-D06CA96DD56D}"/>
              </a:ext>
            </a:extLst>
          </p:cNvPr>
          <p:cNvSpPr txBox="1"/>
          <p:nvPr/>
        </p:nvSpPr>
        <p:spPr>
          <a:xfrm>
            <a:off x="7927605" y="5032704"/>
            <a:ext cx="294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ko-KR" altLang="en-US" sz="28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제공</a:t>
            </a:r>
            <a:r>
              <a:rPr lang="en-US" altLang="ko-KR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8BDCED0-E1F7-6881-6418-00D77996907E}"/>
              </a:ext>
            </a:extLst>
          </p:cNvPr>
          <p:cNvSpPr/>
          <p:nvPr/>
        </p:nvSpPr>
        <p:spPr>
          <a:xfrm>
            <a:off x="1717297" y="263630"/>
            <a:ext cx="2692071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7B70944-8E50-51D6-BE00-F05E104EE752}"/>
              </a:ext>
            </a:extLst>
          </p:cNvPr>
          <p:cNvSpPr/>
          <p:nvPr/>
        </p:nvSpPr>
        <p:spPr>
          <a:xfrm>
            <a:off x="416155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DCB339BD-A348-FB1D-37C9-BE4A24807973}"/>
              </a:ext>
            </a:extLst>
          </p:cNvPr>
          <p:cNvSpPr/>
          <p:nvPr/>
        </p:nvSpPr>
        <p:spPr>
          <a:xfrm>
            <a:off x="576695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59983D63-1495-4506-5315-CD218011DFF1}"/>
              </a:ext>
            </a:extLst>
          </p:cNvPr>
          <p:cNvSpPr/>
          <p:nvPr/>
        </p:nvSpPr>
        <p:spPr>
          <a:xfrm>
            <a:off x="737235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4545E00-B28D-F88B-DEF5-189C9BCE7737}"/>
              </a:ext>
            </a:extLst>
          </p:cNvPr>
          <p:cNvSpPr/>
          <p:nvPr/>
        </p:nvSpPr>
        <p:spPr>
          <a:xfrm>
            <a:off x="897775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7DAEB1-0CC2-4341-EA97-69859B3BB7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364" y="117812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05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6952</TotalTime>
  <Words>3493</Words>
  <Application>Microsoft Office PowerPoint</Application>
  <PresentationFormat>와이드스크린</PresentationFormat>
  <Paragraphs>745</Paragraphs>
  <Slides>53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7" baseType="lpstr">
      <vt:lpstr>Arial Unicode MS</vt:lpstr>
      <vt:lpstr>HY견고딕</vt:lpstr>
      <vt:lpstr>nanumgothic-regular</vt:lpstr>
      <vt:lpstr>Noto Sans KR</vt:lpstr>
      <vt:lpstr>source-serif-pro</vt:lpstr>
      <vt:lpstr>나눔고딕</vt:lpstr>
      <vt:lpstr>맑은 고딕</vt:lpstr>
      <vt:lpstr>함초롬바탕</vt:lpstr>
      <vt:lpstr>Arial</vt:lpstr>
      <vt:lpstr>Arial Black</vt:lpstr>
      <vt:lpstr>Consolas</vt:lpstr>
      <vt:lpstr>Haettenschweiler</vt:lpstr>
      <vt:lpstr>Open Sans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CHOI HS</cp:lastModifiedBy>
  <cp:revision>196</cp:revision>
  <dcterms:created xsi:type="dcterms:W3CDTF">2022-12-15T07:36:15Z</dcterms:created>
  <dcterms:modified xsi:type="dcterms:W3CDTF">2023-02-15T04:45:35Z</dcterms:modified>
</cp:coreProperties>
</file>